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2" r:id="rId3"/>
    <p:sldId id="259" r:id="rId4"/>
    <p:sldId id="270" r:id="rId5"/>
    <p:sldId id="260" r:id="rId6"/>
    <p:sldId id="269" r:id="rId7"/>
    <p:sldId id="268" r:id="rId8"/>
    <p:sldId id="261" r:id="rId9"/>
    <p:sldId id="272" r:id="rId10"/>
    <p:sldId id="265" r:id="rId11"/>
    <p:sldId id="266" r:id="rId12"/>
    <p:sldId id="271" r:id="rId13"/>
    <p:sldId id="273" r:id="rId14"/>
    <p:sldId id="276" r:id="rId15"/>
    <p:sldId id="282" r:id="rId16"/>
    <p:sldId id="281" r:id="rId17"/>
    <p:sldId id="279" r:id="rId18"/>
    <p:sldId id="277" r:id="rId19"/>
    <p:sldId id="278"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varScale="1">
        <p:scale>
          <a:sx n="87" d="100"/>
          <a:sy n="87" d="100"/>
        </p:scale>
        <p:origin x="57" y="5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6/12/2022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6/12/2022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6/12/2022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6/12/2022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6/12/2022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opencuny.org/healthdsc/grad-student-wellness/cognitive-behavioral-therapy-cbt-resources/"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s://en.m.wikipedia.org/wiki/Heart_(symbol)" TargetMode="External"/><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xYuCz4QxXs0"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professeur-alex.blogspot.com/2015/03/webinar.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8468-2337-42CC-9A79-C53FB1C18FC7}"/>
              </a:ext>
            </a:extLst>
          </p:cNvPr>
          <p:cNvSpPr>
            <a:spLocks noGrp="1"/>
          </p:cNvSpPr>
          <p:nvPr>
            <p:ph type="ctrTitle"/>
          </p:nvPr>
        </p:nvSpPr>
        <p:spPr>
          <a:xfrm>
            <a:off x="1100015" y="1594122"/>
            <a:ext cx="7315200" cy="3255264"/>
          </a:xfrm>
        </p:spPr>
        <p:txBody>
          <a:bodyPr>
            <a:normAutofit fontScale="90000"/>
          </a:bodyPr>
          <a:lstStyle/>
          <a:p>
            <a:r>
              <a:rPr lang="en-US" b="1" dirty="0">
                <a:solidFill>
                  <a:srgbClr val="333333"/>
                </a:solidFill>
                <a:latin typeface="Helvetica Neue"/>
              </a:rPr>
              <a:t>Boosting Self-Esteem After</a:t>
            </a:r>
            <a:r>
              <a:rPr lang="en-US" b="1" i="0" dirty="0">
                <a:solidFill>
                  <a:srgbClr val="333333"/>
                </a:solidFill>
                <a:effectLst/>
                <a:latin typeface="Helvetica Neue"/>
              </a:rPr>
              <a:t> Bariatric </a:t>
            </a:r>
            <a:r>
              <a:rPr lang="en-US" b="1" dirty="0">
                <a:solidFill>
                  <a:srgbClr val="333333"/>
                </a:solidFill>
                <a:latin typeface="Helvetica Neue"/>
              </a:rPr>
              <a:t>Surgery</a:t>
            </a:r>
            <a:r>
              <a:rPr lang="en-US" b="1" i="0" dirty="0">
                <a:solidFill>
                  <a:srgbClr val="333333"/>
                </a:solidFill>
                <a:effectLst/>
                <a:latin typeface="Helvetica Neue"/>
              </a:rPr>
              <a:t> with Cognitive Behavioral Training!</a:t>
            </a:r>
            <a:endParaRPr lang="en-US" dirty="0"/>
          </a:p>
        </p:txBody>
      </p:sp>
      <p:sp>
        <p:nvSpPr>
          <p:cNvPr id="3" name="Subtitle 2">
            <a:extLst>
              <a:ext uri="{FF2B5EF4-FFF2-40B4-BE49-F238E27FC236}">
                <a16:creationId xmlns:a16="http://schemas.microsoft.com/office/drawing/2014/main" id="{C67B92AC-120D-4178-B588-07F0CFC52707}"/>
              </a:ext>
            </a:extLst>
          </p:cNvPr>
          <p:cNvSpPr>
            <a:spLocks noGrp="1"/>
          </p:cNvSpPr>
          <p:nvPr>
            <p:ph type="subTitle" idx="1"/>
          </p:nvPr>
        </p:nvSpPr>
        <p:spPr/>
        <p:txBody>
          <a:bodyPr/>
          <a:lstStyle/>
          <a:p>
            <a:endParaRPr lang="en-US" dirty="0"/>
          </a:p>
          <a:p>
            <a:r>
              <a:rPr lang="en-US" dirty="0"/>
              <a:t>Presented by Dawn O’Meally, MSW, LCSW-C, P.A.</a:t>
            </a:r>
          </a:p>
        </p:txBody>
      </p:sp>
      <p:pic>
        <p:nvPicPr>
          <p:cNvPr id="5" name="Google Shape;1020;p103" descr="A picture containing sky, outdoor, standing, woman&#10;&#10;Description generated with high confidence">
            <a:extLst>
              <a:ext uri="{FF2B5EF4-FFF2-40B4-BE49-F238E27FC236}">
                <a16:creationId xmlns:a16="http://schemas.microsoft.com/office/drawing/2014/main" id="{6BAB11B3-A768-44D5-A709-837D6E9F1F63}"/>
              </a:ext>
            </a:extLst>
          </p:cNvPr>
          <p:cNvPicPr preferRelativeResize="0"/>
          <p:nvPr/>
        </p:nvPicPr>
        <p:blipFill rotWithShape="1">
          <a:blip r:embed="rId2">
            <a:alphaModFix/>
          </a:blip>
          <a:srcRect l="53555" t="1" r="-1" b="-2"/>
          <a:stretch/>
        </p:blipFill>
        <p:spPr>
          <a:xfrm>
            <a:off x="9109494" y="732668"/>
            <a:ext cx="4960036" cy="5369083"/>
          </a:xfrm>
          <a:prstGeom prst="rect">
            <a:avLst/>
          </a:prstGeom>
          <a:noFill/>
          <a:ln>
            <a:noFill/>
          </a:ln>
        </p:spPr>
      </p:pic>
    </p:spTree>
    <p:extLst>
      <p:ext uri="{BB962C8B-B14F-4D97-AF65-F5344CB8AC3E}">
        <p14:creationId xmlns:p14="http://schemas.microsoft.com/office/powerpoint/2010/main" val="3145849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5E19-1FA4-45E5-8EED-BA2F2D2A6150}"/>
              </a:ext>
            </a:extLst>
          </p:cNvPr>
          <p:cNvSpPr>
            <a:spLocks noGrp="1"/>
          </p:cNvSpPr>
          <p:nvPr>
            <p:ph type="title"/>
          </p:nvPr>
        </p:nvSpPr>
        <p:spPr>
          <a:xfrm>
            <a:off x="298696" y="2760453"/>
            <a:ext cx="2947482" cy="1213449"/>
          </a:xfrm>
        </p:spPr>
        <p:txBody>
          <a:bodyPr>
            <a:normAutofit fontScale="90000"/>
          </a:bodyPr>
          <a:lstStyle/>
          <a:p>
            <a:br>
              <a:rPr lang="en-US" dirty="0"/>
            </a:br>
            <a:br>
              <a:rPr lang="en-US" dirty="0"/>
            </a:br>
            <a:br>
              <a:rPr lang="en-US" dirty="0"/>
            </a:br>
            <a:br>
              <a:rPr lang="en-US" dirty="0"/>
            </a:br>
            <a:endParaRPr lang="en-US" dirty="0"/>
          </a:p>
        </p:txBody>
      </p:sp>
      <p:sp>
        <p:nvSpPr>
          <p:cNvPr id="3" name="TextBox 2">
            <a:extLst>
              <a:ext uri="{FF2B5EF4-FFF2-40B4-BE49-F238E27FC236}">
                <a16:creationId xmlns:a16="http://schemas.microsoft.com/office/drawing/2014/main" id="{408844FD-BB47-40C0-A5AC-318D4BDC03DB}"/>
              </a:ext>
            </a:extLst>
          </p:cNvPr>
          <p:cNvSpPr txBox="1"/>
          <p:nvPr/>
        </p:nvSpPr>
        <p:spPr>
          <a:xfrm flipH="1">
            <a:off x="4218708" y="699655"/>
            <a:ext cx="6961125" cy="5632311"/>
          </a:xfrm>
          <a:prstGeom prst="rect">
            <a:avLst/>
          </a:prstGeom>
          <a:noFill/>
        </p:spPr>
        <p:txBody>
          <a:bodyPr wrap="square" rtlCol="0">
            <a:spAutoFit/>
          </a:bodyPr>
          <a:lstStyle/>
          <a:p>
            <a:pPr marL="342900" indent="-342900">
              <a:buFont typeface="Wingdings" panose="05000000000000000000" pitchFamily="2" charset="2"/>
              <a:buChar char="q"/>
            </a:pPr>
            <a:r>
              <a:rPr lang="en-US" sz="2000" dirty="0"/>
              <a:t>Developed by Dr. Arron  Beck in the early 1960’s</a:t>
            </a:r>
          </a:p>
          <a:p>
            <a:endParaRPr lang="en-US" sz="2000" dirty="0"/>
          </a:p>
          <a:p>
            <a:pPr marL="342900" indent="-342900">
              <a:buFont typeface="Wingdings" panose="05000000000000000000" pitchFamily="2" charset="2"/>
              <a:buChar char="q"/>
            </a:pPr>
            <a:r>
              <a:rPr lang="en-US" sz="2000" dirty="0"/>
              <a:t>CBT Produced a  REVOLUTION in the Field of Mental Health!</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Here and Now approach</a:t>
            </a:r>
          </a:p>
          <a:p>
            <a:endParaRPr lang="en-US" sz="2000" dirty="0"/>
          </a:p>
          <a:p>
            <a:pPr marL="342900" indent="-342900">
              <a:buFont typeface="Wingdings" panose="05000000000000000000" pitchFamily="2" charset="2"/>
              <a:buChar char="q"/>
            </a:pPr>
            <a:r>
              <a:rPr lang="en-US" sz="2000" dirty="0"/>
              <a:t>Time limited, problem-solving approach</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Empowering, don’t have to be dependent on a therapist forever!</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Based on the concept that the way people think effects how they feel and what they do</a:t>
            </a:r>
          </a:p>
          <a:p>
            <a:endParaRPr lang="en-US" sz="2000" dirty="0"/>
          </a:p>
          <a:p>
            <a:pPr marL="342900" indent="-342900">
              <a:buFont typeface="Wingdings" panose="05000000000000000000" pitchFamily="2" charset="2"/>
              <a:buChar char="q"/>
            </a:pPr>
            <a:r>
              <a:rPr lang="en-US" sz="2000" dirty="0"/>
              <a:t>Easy to learn-not psycho babble!</a:t>
            </a:r>
          </a:p>
          <a:p>
            <a:endParaRPr lang="en-US" sz="2000" dirty="0"/>
          </a:p>
          <a:p>
            <a:pPr marL="342900" indent="-342900">
              <a:buFont typeface="Wingdings" panose="05000000000000000000" pitchFamily="2" charset="2"/>
              <a:buChar char="q"/>
            </a:pPr>
            <a:r>
              <a:rPr lang="en-US" sz="2000" dirty="0"/>
              <a:t>Helps patients literally rewire their brains and helps them achieve their goals! It is science based.</a:t>
            </a:r>
          </a:p>
        </p:txBody>
      </p:sp>
      <p:pic>
        <p:nvPicPr>
          <p:cNvPr id="7172" name="Picture 4">
            <a:extLst>
              <a:ext uri="{FF2B5EF4-FFF2-40B4-BE49-F238E27FC236}">
                <a16:creationId xmlns:a16="http://schemas.microsoft.com/office/drawing/2014/main" id="{39AC988F-09C3-498A-BC5D-87F1146B1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19" y="1158007"/>
            <a:ext cx="2038350" cy="17240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80C20B1-ECDC-4C8E-A189-653D3DE377F4}"/>
              </a:ext>
            </a:extLst>
          </p:cNvPr>
          <p:cNvSpPr txBox="1"/>
          <p:nvPr/>
        </p:nvSpPr>
        <p:spPr>
          <a:xfrm>
            <a:off x="246937" y="3511497"/>
            <a:ext cx="2680293" cy="1446550"/>
          </a:xfrm>
          <a:prstGeom prst="rect">
            <a:avLst/>
          </a:prstGeom>
          <a:noFill/>
        </p:spPr>
        <p:txBody>
          <a:bodyPr wrap="square" rtlCol="0">
            <a:spAutoFit/>
          </a:bodyPr>
          <a:lstStyle/>
          <a:p>
            <a:r>
              <a:rPr lang="en-US" sz="4400" dirty="0"/>
              <a:t>So what is CBT?</a:t>
            </a:r>
          </a:p>
        </p:txBody>
      </p:sp>
    </p:spTree>
    <p:extLst>
      <p:ext uri="{BB962C8B-B14F-4D97-AF65-F5344CB8AC3E}">
        <p14:creationId xmlns:p14="http://schemas.microsoft.com/office/powerpoint/2010/main" val="734002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E4AC-2F4E-4598-B552-3095A90934DC}"/>
              </a:ext>
            </a:extLst>
          </p:cNvPr>
          <p:cNvSpPr>
            <a:spLocks noGrp="1"/>
          </p:cNvSpPr>
          <p:nvPr>
            <p:ph type="title"/>
          </p:nvPr>
        </p:nvSpPr>
        <p:spPr/>
        <p:txBody>
          <a:bodyPr/>
          <a:lstStyle/>
          <a:p>
            <a:r>
              <a:rPr lang="en-US" dirty="0">
                <a:solidFill>
                  <a:schemeClr val="tx1"/>
                </a:solidFill>
              </a:rPr>
              <a:t>We do 3 things as Human Beings- </a:t>
            </a:r>
            <a:br>
              <a:rPr lang="en-US" dirty="0">
                <a:solidFill>
                  <a:schemeClr val="tx1"/>
                </a:solidFill>
              </a:rPr>
            </a:br>
            <a:br>
              <a:rPr lang="en-US" dirty="0">
                <a:solidFill>
                  <a:schemeClr val="tx1"/>
                </a:solidFill>
              </a:rPr>
            </a:br>
            <a:r>
              <a:rPr lang="en-US" dirty="0">
                <a:solidFill>
                  <a:schemeClr val="tx1"/>
                </a:solidFill>
              </a:rPr>
              <a:t>Think, Feel, &amp; Act</a:t>
            </a:r>
            <a:br>
              <a:rPr lang="en-US" dirty="0">
                <a:solidFill>
                  <a:schemeClr val="tx1"/>
                </a:solidFill>
              </a:rPr>
            </a:br>
            <a:br>
              <a:rPr lang="en-US" dirty="0">
                <a:solidFill>
                  <a:schemeClr val="tx1"/>
                </a:solidFill>
              </a:rPr>
            </a:br>
            <a:r>
              <a:rPr lang="en-US" dirty="0">
                <a:solidFill>
                  <a:schemeClr val="tx1"/>
                </a:solidFill>
              </a:rPr>
              <a:t>Here is the CBT Model </a:t>
            </a:r>
          </a:p>
        </p:txBody>
      </p:sp>
      <p:pic>
        <p:nvPicPr>
          <p:cNvPr id="6" name="Picture 5">
            <a:extLst>
              <a:ext uri="{FF2B5EF4-FFF2-40B4-BE49-F238E27FC236}">
                <a16:creationId xmlns:a16="http://schemas.microsoft.com/office/drawing/2014/main" id="{C995173A-2ADA-44F1-AC76-94F122B9058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29646" y="727365"/>
            <a:ext cx="5506190" cy="4996358"/>
          </a:xfrm>
          <a:prstGeom prst="rect">
            <a:avLst/>
          </a:prstGeom>
        </p:spPr>
      </p:pic>
      <p:sp>
        <p:nvSpPr>
          <p:cNvPr id="3" name="Arrow: Right 2">
            <a:extLst>
              <a:ext uri="{FF2B5EF4-FFF2-40B4-BE49-F238E27FC236}">
                <a16:creationId xmlns:a16="http://schemas.microsoft.com/office/drawing/2014/main" id="{BAEB5C98-E5CD-ACBD-7295-016B34831455}"/>
              </a:ext>
            </a:extLst>
          </p:cNvPr>
          <p:cNvSpPr/>
          <p:nvPr/>
        </p:nvSpPr>
        <p:spPr>
          <a:xfrm rot="19583882">
            <a:off x="2458477" y="4862200"/>
            <a:ext cx="700858" cy="41257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0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B939-5481-4F1D-A328-9F54F0E17A10}"/>
              </a:ext>
            </a:extLst>
          </p:cNvPr>
          <p:cNvSpPr>
            <a:spLocks noGrp="1"/>
          </p:cNvSpPr>
          <p:nvPr>
            <p:ph type="title"/>
          </p:nvPr>
        </p:nvSpPr>
        <p:spPr>
          <a:xfrm>
            <a:off x="252919" y="1128408"/>
            <a:ext cx="2947482" cy="4863715"/>
          </a:xfrm>
        </p:spPr>
        <p:txBody>
          <a:bodyPr>
            <a:normAutofit/>
          </a:bodyPr>
          <a:lstStyle/>
          <a:p>
            <a:br>
              <a:rPr lang="en-US" sz="2800" dirty="0"/>
            </a:br>
            <a:br>
              <a:rPr lang="en-US" sz="2800" dirty="0"/>
            </a:br>
            <a:br>
              <a:rPr lang="en-US" sz="2800" dirty="0"/>
            </a:br>
            <a:r>
              <a:rPr lang="en-US" sz="2800" dirty="0"/>
              <a:t>I teach powerful CBT group education programs to help Bariatric patients achieve their goals.</a:t>
            </a:r>
            <a:br>
              <a:rPr lang="en-US" sz="2800" dirty="0"/>
            </a:br>
            <a:br>
              <a:rPr lang="en-US" sz="2800" dirty="0"/>
            </a:br>
            <a:r>
              <a:rPr lang="en-US" sz="2800" dirty="0"/>
              <a:t>I          GROUPS!</a:t>
            </a:r>
          </a:p>
        </p:txBody>
      </p:sp>
      <p:pic>
        <p:nvPicPr>
          <p:cNvPr id="9220" name="Picture 4">
            <a:extLst>
              <a:ext uri="{FF2B5EF4-FFF2-40B4-BE49-F238E27FC236}">
                <a16:creationId xmlns:a16="http://schemas.microsoft.com/office/drawing/2014/main" id="{74D1F625-6A54-4D67-95E6-61A4F7DDD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847" y="865876"/>
            <a:ext cx="3095625" cy="168020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B0C431FC-27C0-4CCF-9D12-2C9F2D5FA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3525" y="2288875"/>
            <a:ext cx="2062384" cy="298455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91E58F3E-1659-4A54-919E-1FBEDFD49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496" y="186552"/>
            <a:ext cx="1365587" cy="221457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a:extLst>
              <a:ext uri="{FF2B5EF4-FFF2-40B4-BE49-F238E27FC236}">
                <a16:creationId xmlns:a16="http://schemas.microsoft.com/office/drawing/2014/main" id="{81CA67AF-7E4A-4DBD-8A9F-2D73BBAAD4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8254" y="582733"/>
            <a:ext cx="1809042" cy="269530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a:extLst>
              <a:ext uri="{FF2B5EF4-FFF2-40B4-BE49-F238E27FC236}">
                <a16:creationId xmlns:a16="http://schemas.microsoft.com/office/drawing/2014/main" id="{57A67761-92CB-441F-BAAC-C11EC312BD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599" y="3893479"/>
            <a:ext cx="1767876" cy="2608317"/>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a:extLst>
              <a:ext uri="{FF2B5EF4-FFF2-40B4-BE49-F238E27FC236}">
                <a16:creationId xmlns:a16="http://schemas.microsoft.com/office/drawing/2014/main" id="{88C67859-78BF-4C11-93BA-003DC79F26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5149" y="5376767"/>
            <a:ext cx="2954896" cy="110490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a:extLst>
              <a:ext uri="{FF2B5EF4-FFF2-40B4-BE49-F238E27FC236}">
                <a16:creationId xmlns:a16="http://schemas.microsoft.com/office/drawing/2014/main" id="{26C9D088-2161-4BCE-9F14-EB8BD14180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9827" y="280683"/>
            <a:ext cx="1213448" cy="1695450"/>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a:extLst>
              <a:ext uri="{FF2B5EF4-FFF2-40B4-BE49-F238E27FC236}">
                <a16:creationId xmlns:a16="http://schemas.microsoft.com/office/drawing/2014/main" id="{780B2A84-57F2-457B-9582-224945F2A4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0917" y="2972710"/>
            <a:ext cx="3057525" cy="19351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7B36B3-6232-4299-BB8E-FF1932FB7B49}"/>
              </a:ext>
            </a:extLst>
          </p:cNvPr>
          <p:cNvSpPr txBox="1"/>
          <p:nvPr/>
        </p:nvSpPr>
        <p:spPr>
          <a:xfrm flipH="1">
            <a:off x="9682249" y="5606051"/>
            <a:ext cx="1925702" cy="646331"/>
          </a:xfrm>
          <a:prstGeom prst="rect">
            <a:avLst/>
          </a:prstGeom>
          <a:noFill/>
        </p:spPr>
        <p:txBody>
          <a:bodyPr wrap="square" rtlCol="0">
            <a:spAutoFit/>
          </a:bodyPr>
          <a:lstStyle/>
          <a:p>
            <a:r>
              <a:rPr lang="en-US" b="1" dirty="0">
                <a:solidFill>
                  <a:srgbClr val="FF0000"/>
                </a:solidFill>
              </a:rPr>
              <a:t>But, my all-time favorite is …</a:t>
            </a:r>
          </a:p>
        </p:txBody>
      </p:sp>
      <p:pic>
        <p:nvPicPr>
          <p:cNvPr id="9236" name="Picture 20">
            <a:extLst>
              <a:ext uri="{FF2B5EF4-FFF2-40B4-BE49-F238E27FC236}">
                <a16:creationId xmlns:a16="http://schemas.microsoft.com/office/drawing/2014/main" id="{AFEE6210-24B0-4EAF-9479-A2CA46DF21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9799" y="2121914"/>
            <a:ext cx="1790700" cy="2064983"/>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a:extLst>
              <a:ext uri="{FF2B5EF4-FFF2-40B4-BE49-F238E27FC236}">
                <a16:creationId xmlns:a16="http://schemas.microsoft.com/office/drawing/2014/main" id="{6F976879-AC75-4EC3-BB52-DBD7225EC0B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8966" y="406385"/>
            <a:ext cx="1224951" cy="16121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10;&#10;Description automatically generated">
            <a:extLst>
              <a:ext uri="{FF2B5EF4-FFF2-40B4-BE49-F238E27FC236}">
                <a16:creationId xmlns:a16="http://schemas.microsoft.com/office/drawing/2014/main" id="{26C8BD69-6E59-B81D-C1EF-85BD2148204E}"/>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493287" y="5242017"/>
            <a:ext cx="497172" cy="497172"/>
          </a:xfrm>
          <a:prstGeom prst="rect">
            <a:avLst/>
          </a:prstGeom>
        </p:spPr>
      </p:pic>
    </p:spTree>
    <p:extLst>
      <p:ext uri="{BB962C8B-B14F-4D97-AF65-F5344CB8AC3E}">
        <p14:creationId xmlns:p14="http://schemas.microsoft.com/office/powerpoint/2010/main" val="374336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10E1-55C6-40EE-A0E6-59253A4E371F}"/>
              </a:ext>
            </a:extLst>
          </p:cNvPr>
          <p:cNvSpPr>
            <a:spLocks noGrp="1"/>
          </p:cNvSpPr>
          <p:nvPr>
            <p:ph type="title"/>
          </p:nvPr>
        </p:nvSpPr>
        <p:spPr>
          <a:xfrm>
            <a:off x="252918" y="2403894"/>
            <a:ext cx="2947482" cy="2757534"/>
          </a:xfrm>
        </p:spPr>
        <p:txBody>
          <a:bodyPr>
            <a:normAutofit fontScale="90000"/>
          </a:bodyPr>
          <a:lstStyle/>
          <a:p>
            <a:br>
              <a:rPr lang="en-US" sz="2800" dirty="0"/>
            </a:br>
            <a:r>
              <a:rPr lang="en-US" sz="2200" dirty="0"/>
              <a:t>The program</a:t>
            </a:r>
            <a:br>
              <a:rPr lang="en-US" sz="2200" dirty="0"/>
            </a:br>
            <a:r>
              <a:rPr lang="en-US" sz="2200" dirty="0"/>
              <a:t>I created using this workbook, </a:t>
            </a:r>
            <a:r>
              <a:rPr lang="en-US" sz="2200" dirty="0">
                <a:solidFill>
                  <a:schemeClr val="tx1"/>
                </a:solidFill>
              </a:rPr>
              <a:t>11 Weeks to Self Esteem, </a:t>
            </a:r>
            <a:r>
              <a:rPr lang="en-US" sz="2200" dirty="0"/>
              <a:t> is spot on for Bariatric patients.</a:t>
            </a:r>
            <a:br>
              <a:rPr lang="en-US" sz="2200" dirty="0"/>
            </a:br>
            <a:br>
              <a:rPr lang="en-US" sz="2200" dirty="0"/>
            </a:br>
            <a:r>
              <a:rPr lang="en-US" sz="2200" dirty="0"/>
              <a:t>I have been teaching  Dr. Burns’ CBT concepts in groups from this workbook since </a:t>
            </a:r>
            <a:r>
              <a:rPr lang="en-US" sz="2200" dirty="0">
                <a:solidFill>
                  <a:schemeClr val="tx1"/>
                </a:solidFill>
              </a:rPr>
              <a:t>2002</a:t>
            </a:r>
            <a:r>
              <a:rPr lang="en-US" sz="2200" dirty="0"/>
              <a:t> and have done hundreds of groups.</a:t>
            </a:r>
          </a:p>
        </p:txBody>
      </p:sp>
      <p:pic>
        <p:nvPicPr>
          <p:cNvPr id="4" name="Picture 3">
            <a:extLst>
              <a:ext uri="{FF2B5EF4-FFF2-40B4-BE49-F238E27FC236}">
                <a16:creationId xmlns:a16="http://schemas.microsoft.com/office/drawing/2014/main" id="{3FC6C7C2-494A-4DC3-8209-2E7C0BA28E95}"/>
              </a:ext>
            </a:extLst>
          </p:cNvPr>
          <p:cNvPicPr>
            <a:picLocks noChangeAspect="1"/>
          </p:cNvPicPr>
          <p:nvPr/>
        </p:nvPicPr>
        <p:blipFill>
          <a:blip r:embed="rId2"/>
          <a:stretch>
            <a:fillRect/>
          </a:stretch>
        </p:blipFill>
        <p:spPr>
          <a:xfrm>
            <a:off x="4343401" y="1012885"/>
            <a:ext cx="4648200" cy="4648200"/>
          </a:xfrm>
          <a:prstGeom prst="rect">
            <a:avLst/>
          </a:prstGeom>
        </p:spPr>
      </p:pic>
      <p:pic>
        <p:nvPicPr>
          <p:cNvPr id="10242" name="Picture 2">
            <a:extLst>
              <a:ext uri="{FF2B5EF4-FFF2-40B4-BE49-F238E27FC236}">
                <a16:creationId xmlns:a16="http://schemas.microsoft.com/office/drawing/2014/main" id="{3E20C4E1-BB68-42E2-ADC0-377F89241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096" y="1097852"/>
            <a:ext cx="2905125" cy="124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80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A2F3-25E2-4F49-83E0-AD4FE7D0C0B5}"/>
              </a:ext>
            </a:extLst>
          </p:cNvPr>
          <p:cNvSpPr>
            <a:spLocks noGrp="1"/>
          </p:cNvSpPr>
          <p:nvPr>
            <p:ph type="title"/>
          </p:nvPr>
        </p:nvSpPr>
        <p:spPr/>
        <p:txBody>
          <a:bodyPr>
            <a:normAutofit fontScale="90000"/>
          </a:bodyPr>
          <a:lstStyle/>
          <a:p>
            <a:r>
              <a:rPr lang="en-US" sz="4400" dirty="0"/>
              <a:t>What do group members learn in 11 Weeks?</a:t>
            </a:r>
            <a:br>
              <a:rPr lang="en-US" sz="4400" dirty="0"/>
            </a:br>
            <a:br>
              <a:rPr lang="en-US" sz="4400" dirty="0"/>
            </a:br>
            <a:r>
              <a:rPr lang="en-US" sz="4400" dirty="0"/>
              <a:t>SOOO MUCH! It’s incredible.</a:t>
            </a:r>
          </a:p>
        </p:txBody>
      </p:sp>
      <p:sp>
        <p:nvSpPr>
          <p:cNvPr id="3" name="Content Placeholder 2">
            <a:extLst>
              <a:ext uri="{FF2B5EF4-FFF2-40B4-BE49-F238E27FC236}">
                <a16:creationId xmlns:a16="http://schemas.microsoft.com/office/drawing/2014/main" id="{EB925B51-D9F8-46A2-90F3-1739940D82D8}"/>
              </a:ext>
            </a:extLst>
          </p:cNvPr>
          <p:cNvSpPr>
            <a:spLocks noGrp="1"/>
          </p:cNvSpPr>
          <p:nvPr>
            <p:ph sz="half" idx="1"/>
          </p:nvPr>
        </p:nvSpPr>
        <p:spPr>
          <a:xfrm>
            <a:off x="3862161" y="776377"/>
            <a:ext cx="3474720" cy="5448731"/>
          </a:xfrm>
        </p:spPr>
        <p:txBody>
          <a:bodyPr>
            <a:normAutofit fontScale="47500" lnSpcReduction="20000"/>
          </a:bodyPr>
          <a:lstStyle/>
          <a:p>
            <a:r>
              <a:rPr lang="en-US" sz="3300" dirty="0"/>
              <a:t>Methods to crush negative/distorted thinking that is self defeating and makes them feel stressed, depressed, anxious.</a:t>
            </a:r>
          </a:p>
          <a:p>
            <a:r>
              <a:rPr lang="en-US" sz="3300" dirty="0"/>
              <a:t>They complete tests each week that measure Depression, Anxiety, and Relationship Satisfaction levels. </a:t>
            </a:r>
            <a:r>
              <a:rPr lang="en-US" sz="3300" b="1" dirty="0">
                <a:solidFill>
                  <a:srgbClr val="C00000"/>
                </a:solidFill>
              </a:rPr>
              <a:t>We see significant reduction in scores between week 1 &amp; week 11.</a:t>
            </a:r>
          </a:p>
          <a:p>
            <a:r>
              <a:rPr lang="en-US" sz="3300" dirty="0"/>
              <a:t>How to complete the Daily Mood which transforms thoughts, feelings, behaviors. </a:t>
            </a:r>
          </a:p>
          <a:p>
            <a:r>
              <a:rPr lang="en-US" sz="3300" dirty="0"/>
              <a:t>How to break out of bad moods by challenging their cognitions to get unstuck.</a:t>
            </a:r>
          </a:p>
          <a:p>
            <a:r>
              <a:rPr lang="en-US" sz="3300" dirty="0"/>
              <a:t>Conditional vs. Unconditional self- esteem and self worth.</a:t>
            </a:r>
          </a:p>
          <a:p>
            <a:r>
              <a:rPr lang="en-US" sz="3300" dirty="0">
                <a:solidFill>
                  <a:srgbClr val="C00000"/>
                </a:solidFill>
              </a:rPr>
              <a:t>They learn they are not alone. Group is a no judgment zone!</a:t>
            </a:r>
          </a:p>
          <a:p>
            <a:r>
              <a:rPr lang="en-US" sz="3300" dirty="0">
                <a:solidFill>
                  <a:schemeClr val="tx1"/>
                </a:solidFill>
              </a:rPr>
              <a:t>How to manage their emotions more effectively vs. self soothe with food or alcohol.</a:t>
            </a:r>
          </a:p>
          <a:p>
            <a:endParaRPr lang="en-US" dirty="0"/>
          </a:p>
        </p:txBody>
      </p:sp>
      <p:sp>
        <p:nvSpPr>
          <p:cNvPr id="4" name="Content Placeholder 3">
            <a:extLst>
              <a:ext uri="{FF2B5EF4-FFF2-40B4-BE49-F238E27FC236}">
                <a16:creationId xmlns:a16="http://schemas.microsoft.com/office/drawing/2014/main" id="{D6591928-09B1-4BEC-9079-9E9F35123565}"/>
              </a:ext>
            </a:extLst>
          </p:cNvPr>
          <p:cNvSpPr>
            <a:spLocks noGrp="1"/>
          </p:cNvSpPr>
          <p:nvPr>
            <p:ph sz="half" idx="2"/>
          </p:nvPr>
        </p:nvSpPr>
        <p:spPr/>
        <p:txBody>
          <a:bodyPr>
            <a:normAutofit fontScale="47500" lnSpcReduction="20000"/>
          </a:bodyPr>
          <a:lstStyle/>
          <a:p>
            <a:endParaRPr lang="en-US" dirty="0"/>
          </a:p>
          <a:p>
            <a:endParaRPr lang="en-US" dirty="0"/>
          </a:p>
          <a:p>
            <a:endParaRPr lang="en-US" dirty="0"/>
          </a:p>
          <a:p>
            <a:r>
              <a:rPr lang="en-US" sz="3300" dirty="0"/>
              <a:t>How to stop the downward spiral that leads to unwanted consequences.</a:t>
            </a:r>
          </a:p>
          <a:p>
            <a:r>
              <a:rPr lang="en-US" sz="3300" dirty="0"/>
              <a:t>The difference between </a:t>
            </a:r>
            <a:r>
              <a:rPr lang="en-US" sz="3300" dirty="0">
                <a:solidFill>
                  <a:srgbClr val="C00000"/>
                </a:solidFill>
              </a:rPr>
              <a:t>healthy and unhealthy feelings </a:t>
            </a:r>
            <a:r>
              <a:rPr lang="en-US" sz="3300" dirty="0"/>
              <a:t>and what to do if they determine their feelings/thoughts/beliefs aren’t helping them using the Cost Benefit Analysis.</a:t>
            </a:r>
          </a:p>
          <a:p>
            <a:r>
              <a:rPr lang="en-US" sz="3300" dirty="0"/>
              <a:t>They learn </a:t>
            </a:r>
            <a:r>
              <a:rPr lang="en-US" sz="3300" dirty="0">
                <a:solidFill>
                  <a:srgbClr val="C00000"/>
                </a:solidFill>
              </a:rPr>
              <a:t>15 powerful techniques </a:t>
            </a:r>
            <a:r>
              <a:rPr lang="en-US" sz="3300" dirty="0"/>
              <a:t>to untwist their negative thoughts, including using the Mirror technique to talk back to them.</a:t>
            </a:r>
          </a:p>
          <a:p>
            <a:r>
              <a:rPr lang="en-US" sz="3300" dirty="0"/>
              <a:t>How to  overcome </a:t>
            </a:r>
            <a:r>
              <a:rPr lang="en-US" sz="3300" dirty="0">
                <a:solidFill>
                  <a:srgbClr val="C00000"/>
                </a:solidFill>
              </a:rPr>
              <a:t>Perfectionism and Procrastination. </a:t>
            </a:r>
          </a:p>
          <a:p>
            <a:r>
              <a:rPr lang="en-US" sz="3300" dirty="0">
                <a:solidFill>
                  <a:schemeClr val="tx1"/>
                </a:solidFill>
              </a:rPr>
              <a:t>How to tame the inner critic beating them up and making it worse.</a:t>
            </a:r>
          </a:p>
          <a:p>
            <a:r>
              <a:rPr lang="en-US" sz="3300" dirty="0">
                <a:solidFill>
                  <a:schemeClr val="tx1"/>
                </a:solidFill>
              </a:rPr>
              <a:t>How to deal people pleasing, fear based thinking, fear of disapproval or criticism, fear of rejection</a:t>
            </a:r>
          </a:p>
          <a:p>
            <a:endParaRPr lang="en-US" sz="2600"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A370BFCA-BA63-C1D4-55B1-3C93188279DC}"/>
              </a:ext>
            </a:extLst>
          </p:cNvPr>
          <p:cNvSpPr txBox="1"/>
          <p:nvPr/>
        </p:nvSpPr>
        <p:spPr>
          <a:xfrm flipH="1">
            <a:off x="4398701" y="6083224"/>
            <a:ext cx="6601476" cy="369332"/>
          </a:xfrm>
          <a:prstGeom prst="rect">
            <a:avLst/>
          </a:prstGeom>
          <a:solidFill>
            <a:schemeClr val="accent2"/>
          </a:solidFill>
        </p:spPr>
        <p:txBody>
          <a:bodyPr wrap="square" rtlCol="0">
            <a:spAutoFit/>
          </a:bodyPr>
          <a:lstStyle/>
          <a:p>
            <a:r>
              <a:rPr lang="en-US" dirty="0"/>
              <a:t>Fill Your Mind with  Powerful Tools to fight the Weight Battle!</a:t>
            </a:r>
          </a:p>
        </p:txBody>
      </p:sp>
    </p:spTree>
    <p:extLst>
      <p:ext uri="{BB962C8B-B14F-4D97-AF65-F5344CB8AC3E}">
        <p14:creationId xmlns:p14="http://schemas.microsoft.com/office/powerpoint/2010/main" val="279416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7FEF4E1-C439-1E74-632B-6B708F981D63}"/>
              </a:ext>
            </a:extLst>
          </p:cNvPr>
          <p:cNvSpPr>
            <a:spLocks noGrp="1"/>
          </p:cNvSpPr>
          <p:nvPr>
            <p:ph type="ctrTitle"/>
          </p:nvPr>
        </p:nvSpPr>
        <p:spPr>
          <a:xfrm>
            <a:off x="1069848" y="1298448"/>
            <a:ext cx="6068070" cy="3255264"/>
          </a:xfrm>
        </p:spPr>
        <p:txBody>
          <a:bodyPr>
            <a:normAutofit/>
          </a:bodyPr>
          <a:lstStyle/>
          <a:p>
            <a:r>
              <a:rPr lang="en-US" sz="5500"/>
              <a:t>So…What’s the connection between weight loss and self-esteem?</a:t>
            </a:r>
          </a:p>
        </p:txBody>
      </p:sp>
      <p:sp>
        <p:nvSpPr>
          <p:cNvPr id="3" name="Subtitle 2">
            <a:extLst>
              <a:ext uri="{FF2B5EF4-FFF2-40B4-BE49-F238E27FC236}">
                <a16:creationId xmlns:a16="http://schemas.microsoft.com/office/drawing/2014/main" id="{47FB5B26-79B2-070A-9F7D-4E6CEBB585DF}"/>
              </a:ext>
            </a:extLst>
          </p:cNvPr>
          <p:cNvSpPr>
            <a:spLocks noGrp="1"/>
          </p:cNvSpPr>
          <p:nvPr>
            <p:ph type="subTitle" idx="1"/>
          </p:nvPr>
        </p:nvSpPr>
        <p:spPr>
          <a:xfrm>
            <a:off x="1100014" y="4670246"/>
            <a:ext cx="6037903" cy="914400"/>
          </a:xfrm>
        </p:spPr>
        <p:txBody>
          <a:bodyPr>
            <a:normAutofit/>
          </a:bodyPr>
          <a:lstStyle/>
          <a:p>
            <a:r>
              <a:rPr lang="en-US" dirty="0"/>
              <a:t>		     Any ideas about this?</a:t>
            </a:r>
          </a:p>
        </p:txBody>
      </p:sp>
      <p:pic>
        <p:nvPicPr>
          <p:cNvPr id="3074" name="Picture 2" descr="Direct connection button stock illustration. Illustration of symbol -  165153549">
            <a:extLst>
              <a:ext uri="{FF2B5EF4-FFF2-40B4-BE49-F238E27FC236}">
                <a16:creationId xmlns:a16="http://schemas.microsoft.com/office/drawing/2014/main" id="{A07A31DB-6EDF-BE80-E9FC-C5F09DE8CF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37574" y="2129750"/>
            <a:ext cx="3458249" cy="2590348"/>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9375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527D-1546-1407-B4A3-19978B062282}"/>
              </a:ext>
            </a:extLst>
          </p:cNvPr>
          <p:cNvSpPr>
            <a:spLocks noGrp="1"/>
          </p:cNvSpPr>
          <p:nvPr>
            <p:ph type="title"/>
          </p:nvPr>
        </p:nvSpPr>
        <p:spPr>
          <a:xfrm>
            <a:off x="359816" y="2788232"/>
            <a:ext cx="2947482" cy="2927066"/>
          </a:xfrm>
        </p:spPr>
        <p:txBody>
          <a:bodyPr/>
          <a:lstStyle/>
          <a:p>
            <a:r>
              <a:rPr lang="en-US" dirty="0"/>
              <a:t>Tips for improving Self- Esteem!</a:t>
            </a:r>
            <a:br>
              <a:rPr lang="en-US" dirty="0"/>
            </a:br>
            <a:endParaRPr lang="en-US" dirty="0"/>
          </a:p>
        </p:txBody>
      </p:sp>
      <p:sp>
        <p:nvSpPr>
          <p:cNvPr id="3" name="Content Placeholder 2">
            <a:extLst>
              <a:ext uri="{FF2B5EF4-FFF2-40B4-BE49-F238E27FC236}">
                <a16:creationId xmlns:a16="http://schemas.microsoft.com/office/drawing/2014/main" id="{FDEA289F-0A60-A670-166D-F2D16B14D042}"/>
              </a:ext>
            </a:extLst>
          </p:cNvPr>
          <p:cNvSpPr>
            <a:spLocks noGrp="1"/>
          </p:cNvSpPr>
          <p:nvPr>
            <p:ph idx="1"/>
          </p:nvPr>
        </p:nvSpPr>
        <p:spPr/>
        <p:txBody>
          <a:bodyPr>
            <a:normAutofit fontScale="85000" lnSpcReduction="10000"/>
          </a:bodyPr>
          <a:lstStyle/>
          <a:p>
            <a:endParaRPr lang="en-US" dirty="0"/>
          </a:p>
          <a:p>
            <a:r>
              <a:rPr lang="en-US" dirty="0"/>
              <a:t>Talk to yourself like you would a good friend.  Stop beating yourself up!</a:t>
            </a:r>
          </a:p>
          <a:p>
            <a:r>
              <a:rPr lang="en-US" dirty="0"/>
              <a:t>Ditch the perfectionism.</a:t>
            </a:r>
          </a:p>
          <a:p>
            <a:r>
              <a:rPr lang="en-US" dirty="0"/>
              <a:t>Practice gratitude every day</a:t>
            </a:r>
          </a:p>
          <a:p>
            <a:r>
              <a:rPr lang="en-US" dirty="0"/>
              <a:t>Don’t get too far ahead of yourself.  Patience is a virtue.</a:t>
            </a:r>
          </a:p>
          <a:p>
            <a:r>
              <a:rPr lang="en-US" dirty="0"/>
              <a:t>Focus on your progress, not the scale.</a:t>
            </a:r>
          </a:p>
          <a:p>
            <a:r>
              <a:rPr lang="en-US" dirty="0"/>
              <a:t>Stop comparing yourself to other people.  Your journey is your journey!</a:t>
            </a:r>
          </a:p>
          <a:p>
            <a:r>
              <a:rPr lang="en-US" dirty="0"/>
              <a:t>Self Esteem is an inside out process.  Don’t rely on other people to </a:t>
            </a:r>
            <a:r>
              <a:rPr lang="en-US" i="1" dirty="0"/>
              <a:t>give</a:t>
            </a:r>
            <a:r>
              <a:rPr lang="en-US" dirty="0"/>
              <a:t> you self esteem.  You are the cake, other people are the icing.</a:t>
            </a:r>
          </a:p>
          <a:p>
            <a:r>
              <a:rPr lang="en-US" dirty="0"/>
              <a:t>Be careful about the </a:t>
            </a:r>
            <a:r>
              <a:rPr lang="en-US" i="1" dirty="0"/>
              <a:t>I Am’s </a:t>
            </a:r>
            <a:r>
              <a:rPr lang="en-US" dirty="0"/>
              <a:t>as they will come to get you!</a:t>
            </a:r>
          </a:p>
          <a:p>
            <a:r>
              <a:rPr lang="en-US" dirty="0"/>
              <a:t>Develop positive affirmations, write them down on index cards, and read them every day!</a:t>
            </a:r>
          </a:p>
          <a:p>
            <a:r>
              <a:rPr lang="en-US" dirty="0"/>
              <a:t>Get any mood issues treated by a professional.</a:t>
            </a:r>
          </a:p>
          <a:p>
            <a:r>
              <a:rPr lang="en-US" dirty="0"/>
              <a:t>Get support, give support-it feels good to give back!</a:t>
            </a:r>
          </a:p>
          <a:p>
            <a:r>
              <a:rPr lang="en-US" dirty="0"/>
              <a:t>Get into a CBT Group.  It’s an awesome, life changing, experience!</a:t>
            </a:r>
          </a:p>
          <a:p>
            <a:endParaRPr lang="en-US" dirty="0"/>
          </a:p>
        </p:txBody>
      </p:sp>
      <p:pic>
        <p:nvPicPr>
          <p:cNvPr id="1026" name="Picture 2" descr="Tips to Beat the Writer's Block From FireGhostWriter - TechBullion">
            <a:extLst>
              <a:ext uri="{FF2B5EF4-FFF2-40B4-BE49-F238E27FC236}">
                <a16:creationId xmlns:a16="http://schemas.microsoft.com/office/drawing/2014/main" id="{A163F64B-486A-438D-BD80-80A103A53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83" y="1142702"/>
            <a:ext cx="3214215" cy="158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6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0C67-8991-45DC-BBFD-A1EF960DF8BC}"/>
              </a:ext>
            </a:extLst>
          </p:cNvPr>
          <p:cNvSpPr>
            <a:spLocks noGrp="1"/>
          </p:cNvSpPr>
          <p:nvPr>
            <p:ph type="title"/>
          </p:nvPr>
        </p:nvSpPr>
        <p:spPr/>
        <p:txBody>
          <a:bodyPr/>
          <a:lstStyle/>
          <a:p>
            <a:r>
              <a:rPr lang="en-US" dirty="0"/>
              <a:t>What do participants say about the 11 Weeks to Self Esteem Course?</a:t>
            </a:r>
          </a:p>
        </p:txBody>
      </p:sp>
      <p:sp>
        <p:nvSpPr>
          <p:cNvPr id="6" name="TextBox 5">
            <a:extLst>
              <a:ext uri="{FF2B5EF4-FFF2-40B4-BE49-F238E27FC236}">
                <a16:creationId xmlns:a16="http://schemas.microsoft.com/office/drawing/2014/main" id="{1377368B-B9C4-4751-A5F5-4F15BE84837F}"/>
              </a:ext>
            </a:extLst>
          </p:cNvPr>
          <p:cNvSpPr txBox="1"/>
          <p:nvPr/>
        </p:nvSpPr>
        <p:spPr>
          <a:xfrm>
            <a:off x="3563153" y="1004343"/>
            <a:ext cx="8133997" cy="5387116"/>
          </a:xfrm>
          <a:prstGeom prst="rect">
            <a:avLst/>
          </a:prstGeom>
          <a:noFill/>
        </p:spPr>
        <p:txBody>
          <a:bodyPr wrap="square">
            <a:spAutoFit/>
          </a:bodyPr>
          <a:lstStyle/>
          <a:p>
            <a:pPr marL="0" marR="0">
              <a:lnSpc>
                <a:spcPct val="107000"/>
              </a:lnSpc>
              <a:spcBef>
                <a:spcPts val="0"/>
              </a:spcBef>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 </a:t>
            </a:r>
            <a:r>
              <a:rPr lang="en-US" sz="1600" dirty="0">
                <a:effectLst/>
                <a:latin typeface="Calibri" panose="020F0502020204030204" pitchFamily="34" charset="0"/>
                <a:ea typeface="Calibri" panose="020F0502020204030204" pitchFamily="34" charset="0"/>
                <a:cs typeface="Times New Roman" panose="02020603050405020304" pitchFamily="18" charset="0"/>
              </a:rPr>
              <a:t>am so glad that you suggested this to me. This has helped me so much. Sometimes I feel like a different person seeing life through a new pair of glasses-Jane</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Your guidance of the group and your faithful encouragement were instrumental in creating a safe place to learn from Dr. Burns’ work-Nancy</a:t>
            </a:r>
          </a:p>
          <a:p>
            <a:pPr marL="0" marR="0">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You don’t get to be 300 lbs. without a lot behind it.  I use to run to food for my emotions.  They should require this before surgery. I think it’s unethical to do surgery before dealing with the head.-Wendy</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 have gained such a different perspective on my problems and my outlook.  I still have a lot of work to do, but I see the possibilities AND KNOW ANYTHING IS POSSIBLE!  You have truly reached me in a way that no other therapist ever has, and I feel I am beginning a new chapter.  I am eternally grateful-Kelly</a:t>
            </a:r>
          </a:p>
          <a:p>
            <a:pPr marL="0" marR="0">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354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332C-57C1-4498-B196-C3901A06164C}"/>
              </a:ext>
            </a:extLst>
          </p:cNvPr>
          <p:cNvSpPr>
            <a:spLocks noGrp="1"/>
          </p:cNvSpPr>
          <p:nvPr>
            <p:ph type="title"/>
          </p:nvPr>
        </p:nvSpPr>
        <p:spPr/>
        <p:txBody>
          <a:bodyPr/>
          <a:lstStyle/>
          <a:p>
            <a:r>
              <a:rPr lang="en-US" dirty="0"/>
              <a:t>Meet Dana</a:t>
            </a:r>
          </a:p>
        </p:txBody>
      </p:sp>
      <p:pic>
        <p:nvPicPr>
          <p:cNvPr id="8" name="Content Placeholder 7">
            <a:extLst>
              <a:ext uri="{FF2B5EF4-FFF2-40B4-BE49-F238E27FC236}">
                <a16:creationId xmlns:a16="http://schemas.microsoft.com/office/drawing/2014/main" id="{67E4BD05-F60A-4EB8-BB1B-4EBACD2CD29C}"/>
              </a:ext>
            </a:extLst>
          </p:cNvPr>
          <p:cNvPicPr>
            <a:picLocks noGrp="1" noChangeAspect="1"/>
          </p:cNvPicPr>
          <p:nvPr>
            <p:ph sz="half" idx="2"/>
          </p:nvPr>
        </p:nvPicPr>
        <p:blipFill>
          <a:blip r:embed="rId2"/>
          <a:stretch>
            <a:fillRect/>
          </a:stretch>
        </p:blipFill>
        <p:spPr>
          <a:xfrm>
            <a:off x="7804030" y="1593012"/>
            <a:ext cx="3787495" cy="3995788"/>
          </a:xfrm>
        </p:spPr>
      </p:pic>
      <p:sp>
        <p:nvSpPr>
          <p:cNvPr id="10" name="TextBox 9">
            <a:extLst>
              <a:ext uri="{FF2B5EF4-FFF2-40B4-BE49-F238E27FC236}">
                <a16:creationId xmlns:a16="http://schemas.microsoft.com/office/drawing/2014/main" id="{3654BD39-9E5B-442C-9EF5-CFA9E0524930}"/>
              </a:ext>
            </a:extLst>
          </p:cNvPr>
          <p:cNvSpPr txBox="1"/>
          <p:nvPr/>
        </p:nvSpPr>
        <p:spPr>
          <a:xfrm>
            <a:off x="4437572" y="1123837"/>
            <a:ext cx="3316856" cy="5355312"/>
          </a:xfrm>
          <a:prstGeom prst="rect">
            <a:avLst/>
          </a:prstGeom>
          <a:noFill/>
        </p:spPr>
        <p:txBody>
          <a:bodyPr wrap="square">
            <a:spAutoFit/>
          </a:bodyPr>
          <a:lstStyle/>
          <a:p>
            <a:r>
              <a:rPr lang="en-US" b="0" i="0" dirty="0">
                <a:solidFill>
                  <a:srgbClr val="222222"/>
                </a:solidFill>
                <a:effectLst/>
                <a:highlight>
                  <a:srgbClr val="FFFF00"/>
                </a:highlight>
                <a:latin typeface="Arial" panose="020B0604020202020204" pitchFamily="34" charset="0"/>
              </a:rPr>
              <a:t>I started at 375.5 and with a hell of a lot of self esteem issues and super bad anxiety</a:t>
            </a:r>
            <a:r>
              <a:rPr lang="en-US" b="0" i="0" dirty="0">
                <a:solidFill>
                  <a:srgbClr val="222222"/>
                </a:solidFill>
                <a:effectLst/>
                <a:latin typeface="Arial" panose="020B0604020202020204" pitchFamily="34" charset="0"/>
              </a:rPr>
              <a:t>. I was wearing 4xl in men’s shirts, 52 in men’s pants. Now I wear 16/18 in women’s pants and an xl in women’s shirts. I’m down to 228</a:t>
            </a:r>
            <a:r>
              <a:rPr lang="en-US" b="0" i="0" dirty="0">
                <a:solidFill>
                  <a:srgbClr val="222222"/>
                </a:solidFill>
                <a:effectLst/>
                <a:highlight>
                  <a:srgbClr val="FFFF00"/>
                </a:highlight>
                <a:latin typeface="Arial" panose="020B0604020202020204" pitchFamily="34" charset="0"/>
              </a:rPr>
              <a:t>. </a:t>
            </a:r>
            <a:r>
              <a:rPr lang="en-US" dirty="0">
                <a:solidFill>
                  <a:srgbClr val="222222"/>
                </a:solidFill>
                <a:highlight>
                  <a:srgbClr val="FFFF00"/>
                </a:highlight>
                <a:latin typeface="Arial" panose="020B0604020202020204" pitchFamily="34" charset="0"/>
              </a:rPr>
              <a:t>W</a:t>
            </a:r>
            <a:r>
              <a:rPr lang="en-US" b="0" i="0" dirty="0">
                <a:solidFill>
                  <a:srgbClr val="222222"/>
                </a:solidFill>
                <a:effectLst/>
                <a:highlight>
                  <a:srgbClr val="FFFF00"/>
                </a:highlight>
                <a:latin typeface="Arial" panose="020B0604020202020204" pitchFamily="34" charset="0"/>
              </a:rPr>
              <a:t>hen you work on your mind you find the causes of why you ate the way you did, why you never put yourself first and why you thought you weren’t worth putting the work into yourself. </a:t>
            </a:r>
            <a:r>
              <a:rPr lang="en-US" b="0" i="0" dirty="0">
                <a:solidFill>
                  <a:srgbClr val="222222"/>
                </a:solidFill>
                <a:effectLst/>
                <a:latin typeface="Arial" panose="020B0604020202020204" pitchFamily="34" charset="0"/>
              </a:rPr>
              <a:t>I just completely the 11 Weeks to Self Esteem group program and that was SO LIFE CHANGING. </a:t>
            </a:r>
          </a:p>
          <a:p>
            <a:endParaRPr lang="en-US" dirty="0"/>
          </a:p>
        </p:txBody>
      </p:sp>
      <p:sp>
        <p:nvSpPr>
          <p:cNvPr id="11" name="Arrow: Right 10">
            <a:extLst>
              <a:ext uri="{FF2B5EF4-FFF2-40B4-BE49-F238E27FC236}">
                <a16:creationId xmlns:a16="http://schemas.microsoft.com/office/drawing/2014/main" id="{FB8C2C25-4494-47DD-9A95-30B0AAFCFEB3}"/>
              </a:ext>
            </a:extLst>
          </p:cNvPr>
          <p:cNvSpPr/>
          <p:nvPr/>
        </p:nvSpPr>
        <p:spPr>
          <a:xfrm flipV="1">
            <a:off x="3720860" y="2777705"/>
            <a:ext cx="716712" cy="1006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856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91D2A-7919-491C-990A-104291A548D9}"/>
              </a:ext>
            </a:extLst>
          </p:cNvPr>
          <p:cNvSpPr>
            <a:spLocks noGrp="1"/>
          </p:cNvSpPr>
          <p:nvPr>
            <p:ph type="title"/>
          </p:nvPr>
        </p:nvSpPr>
        <p:spPr/>
        <p:txBody>
          <a:bodyPr/>
          <a:lstStyle/>
          <a:p>
            <a:r>
              <a:rPr lang="en-US" dirty="0"/>
              <a:t>MEET Kristen, a graduate of the 11 Weeks to Self Esteem Program</a:t>
            </a:r>
          </a:p>
        </p:txBody>
      </p:sp>
      <p:sp>
        <p:nvSpPr>
          <p:cNvPr id="3" name="Content Placeholder 2">
            <a:extLst>
              <a:ext uri="{FF2B5EF4-FFF2-40B4-BE49-F238E27FC236}">
                <a16:creationId xmlns:a16="http://schemas.microsoft.com/office/drawing/2014/main" id="{125819E8-8CC4-472C-B412-4D09D6C62988}"/>
              </a:ext>
            </a:extLst>
          </p:cNvPr>
          <p:cNvSpPr>
            <a:spLocks noGrp="1"/>
          </p:cNvSpPr>
          <p:nvPr>
            <p:ph sz="half" idx="1"/>
          </p:nvPr>
        </p:nvSpPr>
        <p:spPr>
          <a:xfrm>
            <a:off x="3867912" y="868680"/>
            <a:ext cx="4240918" cy="5120640"/>
          </a:xfrm>
        </p:spPr>
        <p:txBody>
          <a:bodyPr/>
          <a:lstStyle/>
          <a:p>
            <a:r>
              <a:rPr lang="en-US" dirty="0">
                <a:hlinkClick r:id="rId2"/>
              </a:rPr>
              <a:t>https://youtu.be/xYuCz4QxXs0</a:t>
            </a:r>
            <a:endParaRPr lang="en-US" dirty="0"/>
          </a:p>
          <a:p>
            <a:endParaRPr lang="en-US" dirty="0"/>
          </a:p>
        </p:txBody>
      </p:sp>
      <p:sp>
        <p:nvSpPr>
          <p:cNvPr id="5" name="TextBox 4">
            <a:extLst>
              <a:ext uri="{FF2B5EF4-FFF2-40B4-BE49-F238E27FC236}">
                <a16:creationId xmlns:a16="http://schemas.microsoft.com/office/drawing/2014/main" id="{89B96D32-1232-4020-B9EF-D4FC1F734D1A}"/>
              </a:ext>
            </a:extLst>
          </p:cNvPr>
          <p:cNvSpPr txBox="1"/>
          <p:nvPr/>
        </p:nvSpPr>
        <p:spPr>
          <a:xfrm>
            <a:off x="3928971" y="1333254"/>
            <a:ext cx="5952449" cy="1477328"/>
          </a:xfrm>
          <a:prstGeom prst="rect">
            <a:avLst/>
          </a:prstGeom>
          <a:noFill/>
        </p:spPr>
        <p:txBody>
          <a:bodyPr wrap="square" rtlCol="0">
            <a:spAutoFit/>
          </a:bodyPr>
          <a:lstStyle/>
          <a:p>
            <a:r>
              <a:rPr lang="en-US" dirty="0"/>
              <a:t>“Now I have other ways to talk to myself to disprove the negative thoughts.  I am dealing with my emotions vs. eating them.  The program sets you up for success when you are on the downward spiral that leads to regain.  My self talk was toxic.” -Kristen</a:t>
            </a:r>
          </a:p>
        </p:txBody>
      </p:sp>
    </p:spTree>
    <p:extLst>
      <p:ext uri="{BB962C8B-B14F-4D97-AF65-F5344CB8AC3E}">
        <p14:creationId xmlns:p14="http://schemas.microsoft.com/office/powerpoint/2010/main" val="343884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F298-9DD8-416B-A8E3-7FE8A16C29AD}"/>
              </a:ext>
            </a:extLst>
          </p:cNvPr>
          <p:cNvSpPr>
            <a:spLocks noGrp="1"/>
          </p:cNvSpPr>
          <p:nvPr>
            <p:ph type="title"/>
          </p:nvPr>
        </p:nvSpPr>
        <p:spPr/>
        <p:txBody>
          <a:bodyPr/>
          <a:lstStyle/>
          <a:p>
            <a:br>
              <a:rPr lang="en-US" dirty="0"/>
            </a:br>
            <a:br>
              <a:rPr lang="en-US" dirty="0"/>
            </a:br>
            <a:br>
              <a:rPr lang="en-US" dirty="0"/>
            </a:br>
            <a:r>
              <a:rPr lang="en-US" dirty="0"/>
              <a:t>What you will learn from attending </a:t>
            </a:r>
            <a:br>
              <a:rPr lang="en-US" dirty="0"/>
            </a:br>
            <a:r>
              <a:rPr lang="en-US" dirty="0"/>
              <a:t>my presentation today!</a:t>
            </a:r>
          </a:p>
        </p:txBody>
      </p:sp>
      <p:sp>
        <p:nvSpPr>
          <p:cNvPr id="3" name="Content Placeholder 2">
            <a:extLst>
              <a:ext uri="{FF2B5EF4-FFF2-40B4-BE49-F238E27FC236}">
                <a16:creationId xmlns:a16="http://schemas.microsoft.com/office/drawing/2014/main" id="{338AA400-DE6B-47C6-9025-EEE582B549DD}"/>
              </a:ext>
            </a:extLst>
          </p:cNvPr>
          <p:cNvSpPr>
            <a:spLocks noGrp="1"/>
          </p:cNvSpPr>
          <p:nvPr>
            <p:ph idx="1"/>
          </p:nvPr>
        </p:nvSpPr>
        <p:spPr>
          <a:xfrm>
            <a:off x="3862341" y="1123837"/>
            <a:ext cx="7315200" cy="5120640"/>
          </a:xfrm>
        </p:spPr>
        <p:txBody>
          <a:bodyPr>
            <a:normAutofit/>
          </a:bodyPr>
          <a:lstStyle/>
          <a:p>
            <a:pPr>
              <a:buFont typeface="Wingdings" panose="05000000000000000000" pitchFamily="2" charset="2"/>
              <a:buChar char="Ø"/>
            </a:pPr>
            <a:r>
              <a:rPr lang="en-US" sz="2400" dirty="0"/>
              <a:t> Cognitive Behavioral Therapy (aka CBT) is a </a:t>
            </a:r>
            <a:r>
              <a:rPr lang="en-US" sz="2400" dirty="0">
                <a:solidFill>
                  <a:srgbClr val="FF0000"/>
                </a:solidFill>
              </a:rPr>
              <a:t>GAME CHANGER </a:t>
            </a:r>
            <a:r>
              <a:rPr lang="en-US" sz="2400" dirty="0"/>
              <a:t>to help people take charge of their lives.  It’s the secret sauce!</a:t>
            </a:r>
          </a:p>
          <a:p>
            <a:pPr>
              <a:buFont typeface="Wingdings" panose="05000000000000000000" pitchFamily="2" charset="2"/>
              <a:buChar char="Ø"/>
            </a:pPr>
            <a:r>
              <a:rPr lang="en-US" sz="2400" dirty="0"/>
              <a:t>How CBT works to help people change and get control of unwanted and unhealthy thinking, feelings and habits that sabotages weight loss</a:t>
            </a:r>
          </a:p>
          <a:p>
            <a:pPr>
              <a:buFont typeface="Wingdings" panose="05000000000000000000" pitchFamily="2" charset="2"/>
              <a:buChar char="Ø"/>
            </a:pPr>
            <a:r>
              <a:rPr lang="en-US" sz="2400" dirty="0"/>
              <a:t>Tips on Improving Your Self-Esteem!!!</a:t>
            </a:r>
          </a:p>
          <a:p>
            <a:pPr>
              <a:buFont typeface="Wingdings" panose="05000000000000000000" pitchFamily="2" charset="2"/>
              <a:buChar char="Ø"/>
            </a:pPr>
            <a:r>
              <a:rPr lang="en-US" sz="2400" dirty="0"/>
              <a:t>Dawn’s experience using CBT in her work with Bariatric patients since 2005 &amp; patient testimonials</a:t>
            </a:r>
          </a:p>
          <a:p>
            <a:pPr>
              <a:buFont typeface="Wingdings" panose="05000000000000000000" pitchFamily="2" charset="2"/>
              <a:buChar char="Ø"/>
            </a:pPr>
            <a:r>
              <a:rPr lang="en-US" sz="2400" b="1" dirty="0">
                <a:solidFill>
                  <a:schemeClr val="accent6"/>
                </a:solidFill>
              </a:rPr>
              <a:t>POWERFUL CBT group education programs available to NOW on ZOOM</a:t>
            </a:r>
          </a:p>
          <a:p>
            <a:endParaRPr lang="en-US" dirty="0"/>
          </a:p>
        </p:txBody>
      </p:sp>
      <p:pic>
        <p:nvPicPr>
          <p:cNvPr id="5" name="Picture 4">
            <a:extLst>
              <a:ext uri="{FF2B5EF4-FFF2-40B4-BE49-F238E27FC236}">
                <a16:creationId xmlns:a16="http://schemas.microsoft.com/office/drawing/2014/main" id="{7749AD48-9516-475F-B8DF-08002E7B8A1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647" y="958520"/>
            <a:ext cx="3248025" cy="1685925"/>
          </a:xfrm>
          <a:prstGeom prst="rect">
            <a:avLst/>
          </a:prstGeom>
        </p:spPr>
      </p:pic>
    </p:spTree>
    <p:extLst>
      <p:ext uri="{BB962C8B-B14F-4D97-AF65-F5344CB8AC3E}">
        <p14:creationId xmlns:p14="http://schemas.microsoft.com/office/powerpoint/2010/main" val="1886412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1EFAB1D-7E25-561D-351E-FDB7C972AC26}"/>
              </a:ext>
            </a:extLst>
          </p:cNvPr>
          <p:cNvSpPr>
            <a:spLocks noGrp="1"/>
          </p:cNvSpPr>
          <p:nvPr>
            <p:ph type="ctrTitle"/>
          </p:nvPr>
        </p:nvSpPr>
        <p:spPr>
          <a:xfrm>
            <a:off x="1069848" y="1298448"/>
            <a:ext cx="6068070" cy="3255264"/>
          </a:xfrm>
        </p:spPr>
        <p:txBody>
          <a:bodyPr>
            <a:normAutofit fontScale="90000"/>
          </a:bodyPr>
          <a:lstStyle/>
          <a:p>
            <a:r>
              <a:rPr lang="en-US" sz="3200" dirty="0"/>
              <a:t>For more information about the online 11 Weeks to Self-Esteem Group Education Course, contact: </a:t>
            </a:r>
            <a:br>
              <a:rPr lang="en-US" sz="3200" dirty="0"/>
            </a:br>
            <a:br>
              <a:rPr lang="en-US" sz="3200" dirty="0"/>
            </a:br>
            <a:r>
              <a:rPr lang="en-US" sz="3200" dirty="0"/>
              <a:t>Dawn O’Meally, MSW, LCSW-C</a:t>
            </a:r>
            <a:br>
              <a:rPr lang="en-US" sz="3200" dirty="0"/>
            </a:br>
            <a:r>
              <a:rPr lang="en-US" sz="3200" dirty="0"/>
              <a:t>dao@tcc4change.com</a:t>
            </a:r>
            <a:br>
              <a:rPr lang="en-US" sz="3200" dirty="0"/>
            </a:br>
            <a:br>
              <a:rPr lang="en-US" sz="3200" dirty="0"/>
            </a:br>
            <a:endParaRPr lang="en-US" sz="3200" dirty="0"/>
          </a:p>
        </p:txBody>
      </p:sp>
      <p:sp>
        <p:nvSpPr>
          <p:cNvPr id="3" name="Subtitle 2">
            <a:extLst>
              <a:ext uri="{FF2B5EF4-FFF2-40B4-BE49-F238E27FC236}">
                <a16:creationId xmlns:a16="http://schemas.microsoft.com/office/drawing/2014/main" id="{3500D2EA-576E-88FE-2A10-964A6AEE7C9E}"/>
              </a:ext>
            </a:extLst>
          </p:cNvPr>
          <p:cNvSpPr>
            <a:spLocks noGrp="1"/>
          </p:cNvSpPr>
          <p:nvPr>
            <p:ph type="subTitle" idx="1"/>
          </p:nvPr>
        </p:nvSpPr>
        <p:spPr>
          <a:xfrm>
            <a:off x="1100014" y="4670246"/>
            <a:ext cx="6037903" cy="914400"/>
          </a:xfrm>
        </p:spPr>
        <p:txBody>
          <a:bodyPr>
            <a:normAutofit/>
          </a:bodyPr>
          <a:lstStyle/>
          <a:p>
            <a:r>
              <a:rPr lang="en-US" sz="2000"/>
              <a:t>Check https://feelinggood.com/2021/04/26/239-ten-days-to-self-esteem-featuring-dawn-omeally/out the podcast</a:t>
            </a:r>
          </a:p>
        </p:txBody>
      </p:sp>
      <p:pic>
        <p:nvPicPr>
          <p:cNvPr id="5" name="Picture 4" descr="A person smiling for the camera&#10;&#10;Description automatically generated with low confidence">
            <a:extLst>
              <a:ext uri="{FF2B5EF4-FFF2-40B4-BE49-F238E27FC236}">
                <a16:creationId xmlns:a16="http://schemas.microsoft.com/office/drawing/2014/main" id="{9E7446F7-F676-DE3F-B6C4-B9045A133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7574" y="1237890"/>
            <a:ext cx="3458249" cy="4374067"/>
          </a:xfrm>
          <a:prstGeom prst="rect">
            <a:avLst/>
          </a:prstGeom>
        </p:spPr>
      </p:pic>
      <p:sp>
        <p:nvSpPr>
          <p:cNvPr id="18" name="Rectangle 13">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125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1B95-A21F-477C-A4D2-413E71C7A1FB}"/>
              </a:ext>
            </a:extLst>
          </p:cNvPr>
          <p:cNvSpPr>
            <a:spLocks noGrp="1"/>
          </p:cNvSpPr>
          <p:nvPr>
            <p:ph type="title"/>
          </p:nvPr>
        </p:nvSpPr>
        <p:spPr/>
        <p:txBody>
          <a:bodyPr>
            <a:normAutofit fontScale="90000"/>
          </a:bodyPr>
          <a:lstStyle/>
          <a:p>
            <a:r>
              <a:rPr lang="en-US" sz="3100" dirty="0"/>
              <a:t>All 3 ingredients work together synergistically…but </a:t>
            </a:r>
            <a:r>
              <a:rPr lang="en-US" sz="3100" dirty="0">
                <a:solidFill>
                  <a:schemeClr val="tx1"/>
                </a:solidFill>
              </a:rPr>
              <a:t>Thoughts come First .  </a:t>
            </a:r>
            <a:r>
              <a:rPr lang="en-US" sz="3100" dirty="0"/>
              <a:t>CBT programs the Mind to align behaviors  to the desired outcome</a:t>
            </a:r>
            <a:br>
              <a:rPr lang="en-US" sz="3100" dirty="0"/>
            </a:br>
            <a:br>
              <a:rPr lang="en-US" sz="3200" dirty="0"/>
            </a:br>
            <a:r>
              <a:rPr lang="en-US" sz="3200" dirty="0"/>
              <a:t> CBT lives in the </a:t>
            </a:r>
            <a:r>
              <a:rPr lang="en-US" sz="3200" b="1" dirty="0">
                <a:solidFill>
                  <a:schemeClr val="tx1"/>
                </a:solidFill>
              </a:rPr>
              <a:t>THINK</a:t>
            </a:r>
            <a:r>
              <a:rPr lang="en-US" sz="3200" dirty="0"/>
              <a:t> category. </a:t>
            </a:r>
          </a:p>
        </p:txBody>
      </p:sp>
      <p:sp>
        <p:nvSpPr>
          <p:cNvPr id="3" name="Rectangle 33">
            <a:extLst>
              <a:ext uri="{FF2B5EF4-FFF2-40B4-BE49-F238E27FC236}">
                <a16:creationId xmlns:a16="http://schemas.microsoft.com/office/drawing/2014/main" id="{D661A9BD-F858-426E-86DC-FF79956513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6" name="Google Shape;178;p20">
            <a:extLst>
              <a:ext uri="{FF2B5EF4-FFF2-40B4-BE49-F238E27FC236}">
                <a16:creationId xmlns:a16="http://schemas.microsoft.com/office/drawing/2014/main" id="{A61AF205-1813-4914-9527-FFA83F776FDE}"/>
              </a:ext>
            </a:extLst>
          </p:cNvPr>
          <p:cNvPicPr preferRelativeResize="0"/>
          <p:nvPr/>
        </p:nvPicPr>
        <p:blipFill rotWithShape="1">
          <a:blip r:embed="rId2">
            <a:alphaModFix/>
          </a:blip>
          <a:srcRect/>
          <a:stretch/>
        </p:blipFill>
        <p:spPr>
          <a:xfrm>
            <a:off x="6199908" y="588829"/>
            <a:ext cx="1803111" cy="2195108"/>
          </a:xfrm>
          <a:prstGeom prst="rect">
            <a:avLst/>
          </a:prstGeom>
          <a:noFill/>
          <a:ln>
            <a:noFill/>
          </a:ln>
        </p:spPr>
      </p:pic>
      <p:pic>
        <p:nvPicPr>
          <p:cNvPr id="37" name="Google Shape;177;p20">
            <a:extLst>
              <a:ext uri="{FF2B5EF4-FFF2-40B4-BE49-F238E27FC236}">
                <a16:creationId xmlns:a16="http://schemas.microsoft.com/office/drawing/2014/main" id="{A75761ED-990A-48D8-BCE4-398A3643D07C}"/>
              </a:ext>
            </a:extLst>
          </p:cNvPr>
          <p:cNvPicPr preferRelativeResize="0"/>
          <p:nvPr/>
        </p:nvPicPr>
        <p:blipFill rotWithShape="1">
          <a:blip r:embed="rId3">
            <a:alphaModFix/>
          </a:blip>
          <a:srcRect/>
          <a:stretch/>
        </p:blipFill>
        <p:spPr>
          <a:xfrm>
            <a:off x="3990109" y="2741023"/>
            <a:ext cx="1803111" cy="2419791"/>
          </a:xfrm>
          <a:prstGeom prst="rect">
            <a:avLst/>
          </a:prstGeom>
          <a:noFill/>
          <a:ln>
            <a:noFill/>
          </a:ln>
        </p:spPr>
      </p:pic>
      <p:pic>
        <p:nvPicPr>
          <p:cNvPr id="38" name="Google Shape;179;p20">
            <a:extLst>
              <a:ext uri="{FF2B5EF4-FFF2-40B4-BE49-F238E27FC236}">
                <a16:creationId xmlns:a16="http://schemas.microsoft.com/office/drawing/2014/main" id="{A909E1CA-A599-4656-9156-66377BFC6990}"/>
              </a:ext>
            </a:extLst>
          </p:cNvPr>
          <p:cNvPicPr preferRelativeResize="0"/>
          <p:nvPr/>
        </p:nvPicPr>
        <p:blipFill rotWithShape="1">
          <a:blip r:embed="rId4">
            <a:alphaModFix/>
          </a:blip>
          <a:srcRect/>
          <a:stretch/>
        </p:blipFill>
        <p:spPr>
          <a:xfrm>
            <a:off x="8520546" y="2888673"/>
            <a:ext cx="1803111" cy="2355272"/>
          </a:xfrm>
          <a:prstGeom prst="rect">
            <a:avLst/>
          </a:prstGeom>
          <a:noFill/>
          <a:ln>
            <a:noFill/>
          </a:ln>
        </p:spPr>
      </p:pic>
      <p:sp>
        <p:nvSpPr>
          <p:cNvPr id="39" name="TextBox 38">
            <a:extLst>
              <a:ext uri="{FF2B5EF4-FFF2-40B4-BE49-F238E27FC236}">
                <a16:creationId xmlns:a16="http://schemas.microsoft.com/office/drawing/2014/main" id="{744234D9-DCE5-427E-A15A-F73023A34532}"/>
              </a:ext>
            </a:extLst>
          </p:cNvPr>
          <p:cNvSpPr txBox="1"/>
          <p:nvPr/>
        </p:nvSpPr>
        <p:spPr>
          <a:xfrm>
            <a:off x="8264237" y="1492221"/>
            <a:ext cx="45719" cy="923330"/>
          </a:xfrm>
          <a:prstGeom prst="rect">
            <a:avLst/>
          </a:prstGeom>
          <a:noFill/>
        </p:spPr>
        <p:txBody>
          <a:bodyPr wrap="square" rtlCol="0">
            <a:spAutoFit/>
          </a:bodyPr>
          <a:lstStyle/>
          <a:p>
            <a:r>
              <a:rPr lang="en-US" b="1" dirty="0"/>
              <a:t>EAT</a:t>
            </a:r>
          </a:p>
        </p:txBody>
      </p:sp>
      <p:sp>
        <p:nvSpPr>
          <p:cNvPr id="40" name="TextBox 39">
            <a:extLst>
              <a:ext uri="{FF2B5EF4-FFF2-40B4-BE49-F238E27FC236}">
                <a16:creationId xmlns:a16="http://schemas.microsoft.com/office/drawing/2014/main" id="{4AC5F285-8EC5-4566-8042-EBAD793C1026}"/>
              </a:ext>
            </a:extLst>
          </p:cNvPr>
          <p:cNvSpPr txBox="1"/>
          <p:nvPr/>
        </p:nvSpPr>
        <p:spPr>
          <a:xfrm>
            <a:off x="6115649" y="3324181"/>
            <a:ext cx="45719" cy="1477328"/>
          </a:xfrm>
          <a:prstGeom prst="rect">
            <a:avLst/>
          </a:prstGeom>
          <a:noFill/>
        </p:spPr>
        <p:txBody>
          <a:bodyPr wrap="square" rtlCol="0">
            <a:spAutoFit/>
          </a:bodyPr>
          <a:lstStyle/>
          <a:p>
            <a:r>
              <a:rPr lang="en-US" b="1" dirty="0"/>
              <a:t>THINK</a:t>
            </a:r>
          </a:p>
        </p:txBody>
      </p:sp>
      <p:sp>
        <p:nvSpPr>
          <p:cNvPr id="41" name="TextBox 40">
            <a:extLst>
              <a:ext uri="{FF2B5EF4-FFF2-40B4-BE49-F238E27FC236}">
                <a16:creationId xmlns:a16="http://schemas.microsoft.com/office/drawing/2014/main" id="{76073EEB-DDA5-4FDC-BC73-719802A0A383}"/>
              </a:ext>
            </a:extLst>
          </p:cNvPr>
          <p:cNvSpPr txBox="1"/>
          <p:nvPr/>
        </p:nvSpPr>
        <p:spPr>
          <a:xfrm>
            <a:off x="10668000" y="3351844"/>
            <a:ext cx="45719" cy="1200329"/>
          </a:xfrm>
          <a:prstGeom prst="rect">
            <a:avLst/>
          </a:prstGeom>
          <a:noFill/>
        </p:spPr>
        <p:txBody>
          <a:bodyPr wrap="square" rtlCol="0">
            <a:spAutoFit/>
          </a:bodyPr>
          <a:lstStyle/>
          <a:p>
            <a:r>
              <a:rPr lang="en-US" b="1" dirty="0"/>
              <a:t>MOVE</a:t>
            </a:r>
          </a:p>
        </p:txBody>
      </p:sp>
      <p:sp>
        <p:nvSpPr>
          <p:cNvPr id="43" name="TextBox 42">
            <a:extLst>
              <a:ext uri="{FF2B5EF4-FFF2-40B4-BE49-F238E27FC236}">
                <a16:creationId xmlns:a16="http://schemas.microsoft.com/office/drawing/2014/main" id="{C954AC41-2D28-4406-A953-D8A1F05D1EBC}"/>
              </a:ext>
            </a:extLst>
          </p:cNvPr>
          <p:cNvSpPr txBox="1"/>
          <p:nvPr/>
        </p:nvSpPr>
        <p:spPr>
          <a:xfrm rot="20430453" flipH="1">
            <a:off x="3530484" y="1047346"/>
            <a:ext cx="3059502" cy="646331"/>
          </a:xfrm>
          <a:prstGeom prst="rect">
            <a:avLst/>
          </a:prstGeom>
          <a:noFill/>
        </p:spPr>
        <p:txBody>
          <a:bodyPr wrap="square" rtlCol="0">
            <a:spAutoFit/>
          </a:bodyPr>
          <a:lstStyle/>
          <a:p>
            <a:r>
              <a:rPr lang="en-US" sz="1800" dirty="0"/>
              <a:t>The 3 Ingredients for Successful  Weight Loss:</a:t>
            </a:r>
            <a:endParaRPr lang="en-US" dirty="0"/>
          </a:p>
        </p:txBody>
      </p:sp>
    </p:spTree>
    <p:extLst>
      <p:ext uri="{BB962C8B-B14F-4D97-AF65-F5344CB8AC3E}">
        <p14:creationId xmlns:p14="http://schemas.microsoft.com/office/powerpoint/2010/main" val="135397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2484-A0C8-4025-8FD8-7341C1B849D1}"/>
              </a:ext>
            </a:extLst>
          </p:cNvPr>
          <p:cNvSpPr>
            <a:spLocks noGrp="1"/>
          </p:cNvSpPr>
          <p:nvPr>
            <p:ph type="title"/>
          </p:nvPr>
        </p:nvSpPr>
        <p:spPr/>
        <p:txBody>
          <a:bodyPr>
            <a:normAutofit/>
          </a:bodyPr>
          <a:lstStyle/>
          <a:p>
            <a:r>
              <a:rPr lang="en-US" sz="4000" dirty="0">
                <a:solidFill>
                  <a:schemeClr val="tx1"/>
                </a:solidFill>
                <a:latin typeface="Verdana" panose="020B0604030504040204" pitchFamily="34" charset="0"/>
                <a:ea typeface="Verdana" panose="020B0604030504040204" pitchFamily="34" charset="0"/>
              </a:rPr>
              <a:t>SOUND FAMILIAR?</a:t>
            </a:r>
            <a:br>
              <a:rPr lang="en-US" sz="4000" dirty="0">
                <a:solidFill>
                  <a:schemeClr val="tx1"/>
                </a:solidFill>
                <a:latin typeface="Verdana" panose="020B0604030504040204" pitchFamily="34" charset="0"/>
                <a:ea typeface="Verdana" panose="020B0604030504040204" pitchFamily="34" charset="0"/>
              </a:rPr>
            </a:br>
            <a:br>
              <a:rPr lang="en-US" sz="4000" dirty="0">
                <a:solidFill>
                  <a:schemeClr val="tx1"/>
                </a:solidFill>
                <a:latin typeface="Verdana" panose="020B0604030504040204" pitchFamily="34" charset="0"/>
                <a:ea typeface="Verdana" panose="020B0604030504040204" pitchFamily="34" charset="0"/>
              </a:rPr>
            </a:br>
            <a:r>
              <a:rPr lang="en-US" sz="4000" dirty="0">
                <a:solidFill>
                  <a:schemeClr val="tx1"/>
                </a:solidFill>
                <a:latin typeface="Verdana" panose="020B0604030504040204" pitchFamily="34" charset="0"/>
                <a:ea typeface="Verdana" panose="020B0604030504040204" pitchFamily="34" charset="0"/>
              </a:rPr>
              <a:t>How many of you have said this to yourself?</a:t>
            </a:r>
          </a:p>
        </p:txBody>
      </p:sp>
      <p:pic>
        <p:nvPicPr>
          <p:cNvPr id="5" name="Google Shape;684;p69" descr="http://excelweightloss.com/wp-content/uploads/Why-cant-I-300x225.png">
            <a:extLst>
              <a:ext uri="{FF2B5EF4-FFF2-40B4-BE49-F238E27FC236}">
                <a16:creationId xmlns:a16="http://schemas.microsoft.com/office/drawing/2014/main" id="{D7940E71-72FE-45BE-A9E9-2B3AA0184F24}"/>
              </a:ext>
            </a:extLst>
          </p:cNvPr>
          <p:cNvPicPr preferRelativeResize="0"/>
          <p:nvPr/>
        </p:nvPicPr>
        <p:blipFill rotWithShape="1">
          <a:blip r:embed="rId2">
            <a:alphaModFix/>
          </a:blip>
          <a:srcRect/>
          <a:stretch/>
        </p:blipFill>
        <p:spPr>
          <a:xfrm>
            <a:off x="4328160" y="1013460"/>
            <a:ext cx="5730240" cy="4823460"/>
          </a:xfrm>
          <a:prstGeom prst="rect">
            <a:avLst/>
          </a:prstGeom>
          <a:noFill/>
          <a:ln>
            <a:noFill/>
          </a:ln>
        </p:spPr>
      </p:pic>
    </p:spTree>
    <p:extLst>
      <p:ext uri="{BB962C8B-B14F-4D97-AF65-F5344CB8AC3E}">
        <p14:creationId xmlns:p14="http://schemas.microsoft.com/office/powerpoint/2010/main" val="234078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634937-EC84-455C-8F1D-4C0EDE3AFDB4}"/>
              </a:ext>
            </a:extLst>
          </p:cNvPr>
          <p:cNvSpPr>
            <a:spLocks noGrp="1"/>
          </p:cNvSpPr>
          <p:nvPr>
            <p:ph type="title"/>
          </p:nvPr>
        </p:nvSpPr>
        <p:spPr/>
        <p:txBody>
          <a:bodyPr>
            <a:normAutofit/>
          </a:bodyPr>
          <a:lstStyle/>
          <a:p>
            <a:r>
              <a:rPr kumimoji="0" lang="en-US" sz="3600" b="0" i="0" u="none" strike="noStrike" kern="0" cap="none" spc="0" normalizeH="0" baseline="0" noProof="0" dirty="0">
                <a:ln>
                  <a:noFill/>
                </a:ln>
                <a:solidFill>
                  <a:schemeClr val="tx1"/>
                </a:solidFill>
                <a:effectLst/>
                <a:uLnTx/>
                <a:uFillTx/>
                <a:latin typeface="Calibri"/>
                <a:ea typeface="Calibri"/>
                <a:cs typeface="Calibri"/>
                <a:sym typeface="Calibri"/>
              </a:rPr>
              <a:t>The Self Sabotaging, Negative Mindset is the #1 Cause of “Diet Failure”</a:t>
            </a:r>
            <a:br>
              <a:rPr kumimoji="0" lang="en-US" sz="3600" b="0" i="0" u="none" strike="noStrike" kern="0" cap="none" spc="0" normalizeH="0" baseline="0" noProof="0" dirty="0">
                <a:ln>
                  <a:noFill/>
                </a:ln>
                <a:solidFill>
                  <a:schemeClr val="tx1"/>
                </a:solidFill>
                <a:effectLst/>
                <a:uLnTx/>
                <a:uFillTx/>
                <a:latin typeface="Calibri"/>
                <a:ea typeface="Calibri"/>
                <a:cs typeface="Calibri"/>
                <a:sym typeface="Calibri"/>
              </a:rPr>
            </a:br>
            <a:endParaRPr lang="en-US" sz="5400" dirty="0">
              <a:solidFill>
                <a:schemeClr val="tx1"/>
              </a:solidFill>
            </a:endParaRPr>
          </a:p>
        </p:txBody>
      </p:sp>
      <p:pic>
        <p:nvPicPr>
          <p:cNvPr id="1026" name="Picture 2">
            <a:extLst>
              <a:ext uri="{FF2B5EF4-FFF2-40B4-BE49-F238E27FC236}">
                <a16:creationId xmlns:a16="http://schemas.microsoft.com/office/drawing/2014/main" id="{56018564-0E9B-4AA8-8094-2A03B980A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712" y="480152"/>
            <a:ext cx="5903552" cy="35329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3F61CB9-0E27-436D-8635-94330E25F782}"/>
              </a:ext>
            </a:extLst>
          </p:cNvPr>
          <p:cNvSpPr txBox="1"/>
          <p:nvPr/>
        </p:nvSpPr>
        <p:spPr>
          <a:xfrm flipH="1">
            <a:off x="4860586" y="4619708"/>
            <a:ext cx="5093804" cy="1384995"/>
          </a:xfrm>
          <a:prstGeom prst="rect">
            <a:avLst/>
          </a:prstGeom>
          <a:noFill/>
        </p:spPr>
        <p:txBody>
          <a:bodyPr wrap="square" rtlCol="0">
            <a:spAutoFit/>
          </a:bodyPr>
          <a:lstStyle/>
          <a:p>
            <a:r>
              <a:rPr lang="en-US" sz="2800" dirty="0">
                <a:latin typeface="Comic Sans MS" panose="030F0702030302020204" pitchFamily="66" charset="0"/>
              </a:rPr>
              <a:t>If your correct your mind, the rest of your life will fall into place” ~Lao Tzu</a:t>
            </a:r>
          </a:p>
        </p:txBody>
      </p:sp>
    </p:spTree>
    <p:extLst>
      <p:ext uri="{BB962C8B-B14F-4D97-AF65-F5344CB8AC3E}">
        <p14:creationId xmlns:p14="http://schemas.microsoft.com/office/powerpoint/2010/main" val="152152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B454-BB34-4836-B505-E6BA6ADE8B9B}"/>
              </a:ext>
            </a:extLst>
          </p:cNvPr>
          <p:cNvSpPr>
            <a:spLocks noGrp="1"/>
          </p:cNvSpPr>
          <p:nvPr>
            <p:ph type="title"/>
          </p:nvPr>
        </p:nvSpPr>
        <p:spPr/>
        <p:txBody>
          <a:bodyPr/>
          <a:lstStyle/>
          <a:p>
            <a:r>
              <a:rPr lang="en-US" dirty="0"/>
              <a:t>We NEED a Paradigm Shift when it comes to addressing</a:t>
            </a:r>
          </a:p>
        </p:txBody>
      </p:sp>
      <p:sp>
        <p:nvSpPr>
          <p:cNvPr id="3" name="Content Placeholder 2">
            <a:extLst>
              <a:ext uri="{FF2B5EF4-FFF2-40B4-BE49-F238E27FC236}">
                <a16:creationId xmlns:a16="http://schemas.microsoft.com/office/drawing/2014/main" id="{04F5D4C0-896D-4185-ACB2-EBCADB178BD2}"/>
              </a:ext>
            </a:extLst>
          </p:cNvPr>
          <p:cNvSpPr>
            <a:spLocks noGrp="1"/>
          </p:cNvSpPr>
          <p:nvPr>
            <p:ph idx="1"/>
          </p:nvPr>
        </p:nvSpPr>
        <p:spPr>
          <a:xfrm>
            <a:off x="3724644" y="765090"/>
            <a:ext cx="7315200" cy="5120640"/>
          </a:xfrm>
        </p:spPr>
        <p:txBody>
          <a:bodyPr>
            <a:normAutofit fontScale="92500" lnSpcReduction="10000"/>
          </a:bodyPr>
          <a:lstStyle/>
          <a:p>
            <a:pPr marL="0" indent="0">
              <a:buNone/>
            </a:pPr>
            <a:endParaRPr lang="en-US" sz="4000" dirty="0"/>
          </a:p>
          <a:p>
            <a:pPr marL="0" indent="0">
              <a:buNone/>
            </a:pPr>
            <a:r>
              <a:rPr lang="en-US" sz="4000" dirty="0"/>
              <a:t>Being overweight and unhappy are </a:t>
            </a:r>
            <a:r>
              <a:rPr lang="en-US" sz="4000" i="1" dirty="0"/>
              <a:t>not</a:t>
            </a:r>
            <a:r>
              <a:rPr lang="en-US" sz="4000" dirty="0"/>
              <a:t> just eating or mood disorders, they are also “THINKING DISORDERS”</a:t>
            </a:r>
          </a:p>
          <a:p>
            <a:pPr marL="0" indent="0">
              <a:buNone/>
            </a:pPr>
            <a:endParaRPr lang="en-US" sz="4000" dirty="0"/>
          </a:p>
          <a:p>
            <a:pPr marL="0" indent="0">
              <a:buNone/>
            </a:pPr>
            <a:r>
              <a:rPr lang="en-US" sz="3600" b="1" i="0" dirty="0">
                <a:solidFill>
                  <a:schemeClr val="accent3">
                    <a:lumMod val="50000"/>
                  </a:schemeClr>
                </a:solidFill>
                <a:effectLst/>
                <a:latin typeface="Arial" panose="020B0604020202020204" pitchFamily="34" charset="0"/>
              </a:rPr>
              <a:t>Diets, Pills, Potions, even Weight Loss Surgery won't Fix it. </a:t>
            </a:r>
            <a:r>
              <a:rPr lang="en-US" sz="3600" b="1" i="0" dirty="0">
                <a:solidFill>
                  <a:schemeClr val="accent6">
                    <a:lumMod val="75000"/>
                  </a:schemeClr>
                </a:solidFill>
                <a:effectLst/>
                <a:latin typeface="Arial" panose="020B0604020202020204" pitchFamily="34" charset="0"/>
              </a:rPr>
              <a:t>Your Mind is your most important Weapon!</a:t>
            </a:r>
            <a:endParaRPr lang="en-US" sz="4000" b="1" dirty="0">
              <a:solidFill>
                <a:schemeClr val="accent6">
                  <a:lumMod val="75000"/>
                </a:schemeClr>
              </a:solidFill>
            </a:endParaRPr>
          </a:p>
          <a:p>
            <a:endParaRPr lang="en-US" sz="4000" dirty="0"/>
          </a:p>
        </p:txBody>
      </p:sp>
      <p:sp>
        <p:nvSpPr>
          <p:cNvPr id="4" name="Rectangle 5">
            <a:extLst>
              <a:ext uri="{FF2B5EF4-FFF2-40B4-BE49-F238E27FC236}">
                <a16:creationId xmlns:a16="http://schemas.microsoft.com/office/drawing/2014/main" id="{5BE530DA-F8CC-4C6A-A135-228338E32137}"/>
              </a:ext>
            </a:extLst>
          </p:cNvPr>
          <p:cNvSpPr>
            <a:spLocks noChangeArrowheads="1"/>
          </p:cNvSpPr>
          <p:nvPr/>
        </p:nvSpPr>
        <p:spPr bwMode="auto">
          <a:xfrm>
            <a:off x="351182" y="17903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76642">
            <a:extLst>
              <a:ext uri="{FF2B5EF4-FFF2-40B4-BE49-F238E27FC236}">
                <a16:creationId xmlns:a16="http://schemas.microsoft.com/office/drawing/2014/main" id="{70DBE2DE-5899-4151-BFB5-C51ECAF9C7A1}"/>
              </a:ext>
            </a:extLst>
          </p:cNvPr>
          <p:cNvGrpSpPr>
            <a:grpSpLocks/>
          </p:cNvGrpSpPr>
          <p:nvPr/>
        </p:nvGrpSpPr>
        <p:grpSpPr bwMode="auto">
          <a:xfrm>
            <a:off x="351182" y="1790368"/>
            <a:ext cx="2752725" cy="2838450"/>
            <a:chOff x="0" y="0"/>
            <a:chExt cx="27527" cy="28384"/>
          </a:xfrm>
        </p:grpSpPr>
        <p:pic>
          <p:nvPicPr>
            <p:cNvPr id="22620" name="Picture 22620">
              <a:extLst>
                <a:ext uri="{FF2B5EF4-FFF2-40B4-BE49-F238E27FC236}">
                  <a16:creationId xmlns:a16="http://schemas.microsoft.com/office/drawing/2014/main" id="{801CFD4E-42D0-4B0F-9982-B2882D22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527" cy="28384"/>
            </a:xfrm>
            <a:prstGeom prst="rect">
              <a:avLst/>
            </a:prstGeom>
            <a:noFill/>
            <a:extLst>
              <a:ext uri="{909E8E84-426E-40DD-AFC4-6F175D3DCCD1}">
                <a14:hiddenFill xmlns:a14="http://schemas.microsoft.com/office/drawing/2010/main">
                  <a:solidFill>
                    <a:srgbClr val="FFFFFF"/>
                  </a:solidFill>
                </a14:hiddenFill>
              </a:ext>
            </a:extLst>
          </p:spPr>
        </p:pic>
        <p:sp>
          <p:nvSpPr>
            <p:cNvPr id="6" name="Shape 22621">
              <a:extLst>
                <a:ext uri="{FF2B5EF4-FFF2-40B4-BE49-F238E27FC236}">
                  <a16:creationId xmlns:a16="http://schemas.microsoft.com/office/drawing/2014/main" id="{98AB5D84-CB5F-4631-A873-DC147FB78DC6}"/>
                </a:ext>
              </a:extLst>
            </p:cNvPr>
            <p:cNvSpPr>
              <a:spLocks/>
            </p:cNvSpPr>
            <p:nvPr/>
          </p:nvSpPr>
          <p:spPr bwMode="auto">
            <a:xfrm>
              <a:off x="0" y="0"/>
              <a:ext cx="27527" cy="28384"/>
            </a:xfrm>
            <a:custGeom>
              <a:avLst/>
              <a:gdLst>
                <a:gd name="T0" fmla="*/ 0 w 2752725"/>
                <a:gd name="T1" fmla="*/ 2838450 h 2838450"/>
                <a:gd name="T2" fmla="*/ 2752725 w 2752725"/>
                <a:gd name="T3" fmla="*/ 2838450 h 2838450"/>
                <a:gd name="T4" fmla="*/ 2752725 w 2752725"/>
                <a:gd name="T5" fmla="*/ 0 h 2838450"/>
                <a:gd name="T6" fmla="*/ 0 w 2752725"/>
                <a:gd name="T7" fmla="*/ 0 h 2838450"/>
                <a:gd name="T8" fmla="*/ 0 w 2752725"/>
                <a:gd name="T9" fmla="*/ 2838450 h 2838450"/>
                <a:gd name="T10" fmla="*/ 0 w 2752725"/>
                <a:gd name="T11" fmla="*/ 0 h 2838450"/>
                <a:gd name="T12" fmla="*/ 2752725 w 2752725"/>
                <a:gd name="T13" fmla="*/ 2838450 h 2838450"/>
              </a:gdLst>
              <a:ahLst/>
              <a:cxnLst>
                <a:cxn ang="0">
                  <a:pos x="T0" y="T1"/>
                </a:cxn>
                <a:cxn ang="0">
                  <a:pos x="T2" y="T3"/>
                </a:cxn>
                <a:cxn ang="0">
                  <a:pos x="T4" y="T5"/>
                </a:cxn>
                <a:cxn ang="0">
                  <a:pos x="T6" y="T7"/>
                </a:cxn>
                <a:cxn ang="0">
                  <a:pos x="T8" y="T9"/>
                </a:cxn>
              </a:cxnLst>
              <a:rect l="T10" t="T11" r="T12" b="T13"/>
              <a:pathLst>
                <a:path w="2752725" h="2838450">
                  <a:moveTo>
                    <a:pt x="0" y="2838450"/>
                  </a:moveTo>
                  <a:lnTo>
                    <a:pt x="2752725" y="2838450"/>
                  </a:lnTo>
                  <a:lnTo>
                    <a:pt x="2752725" y="0"/>
                  </a:lnTo>
                  <a:lnTo>
                    <a:pt x="0" y="0"/>
                  </a:lnTo>
                  <a:lnTo>
                    <a:pt x="0" y="283845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22622">
              <a:extLst>
                <a:ext uri="{FF2B5EF4-FFF2-40B4-BE49-F238E27FC236}">
                  <a16:creationId xmlns:a16="http://schemas.microsoft.com/office/drawing/2014/main" id="{FC734EDD-2F92-4EFB-A7F8-688BC190EA43}"/>
                </a:ext>
              </a:extLst>
            </p:cNvPr>
            <p:cNvSpPr>
              <a:spLocks noChangeArrowheads="1"/>
            </p:cNvSpPr>
            <p:nvPr/>
          </p:nvSpPr>
          <p:spPr bwMode="auto">
            <a:xfrm>
              <a:off x="947" y="764"/>
              <a:ext cx="421" cy="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62502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C017F-FE8B-449F-9B31-C704B9FC06AE}"/>
              </a:ext>
            </a:extLst>
          </p:cNvPr>
          <p:cNvSpPr>
            <a:spLocks noGrp="1"/>
          </p:cNvSpPr>
          <p:nvPr>
            <p:ph type="title"/>
          </p:nvPr>
        </p:nvSpPr>
        <p:spPr/>
        <p:txBody>
          <a:bodyPr>
            <a:normAutofit fontScale="90000"/>
          </a:bodyPr>
          <a:lstStyle/>
          <a:p>
            <a:br>
              <a:rPr lang="en-US" dirty="0"/>
            </a:br>
            <a:r>
              <a:rPr lang="en-US" dirty="0"/>
              <a:t>As it relates to weight loss… </a:t>
            </a:r>
            <a:r>
              <a:rPr lang="en-US" dirty="0">
                <a:solidFill>
                  <a:schemeClr val="tx1"/>
                </a:solidFill>
              </a:rPr>
              <a:t>the mind is the leader of all actions.</a:t>
            </a:r>
            <a:r>
              <a:rPr lang="en-US" dirty="0"/>
              <a:t>  Actions are the direct result of Mind over Thoughts.</a:t>
            </a:r>
            <a:br>
              <a:rPr lang="en-US" dirty="0"/>
            </a:br>
            <a:br>
              <a:rPr lang="en-US" dirty="0"/>
            </a:br>
            <a:r>
              <a:rPr lang="en-US" dirty="0"/>
              <a:t>Negative mind-Negative life.</a:t>
            </a:r>
            <a:br>
              <a:rPr lang="en-US" dirty="0"/>
            </a:br>
            <a:endParaRPr lang="en-US" dirty="0"/>
          </a:p>
        </p:txBody>
      </p:sp>
      <p:pic>
        <p:nvPicPr>
          <p:cNvPr id="3" name="Google Shape;739;p75" descr="http://incitedinc.com/wp-content/uploads/2015/11/Albert-Einstein.jpg">
            <a:extLst>
              <a:ext uri="{FF2B5EF4-FFF2-40B4-BE49-F238E27FC236}">
                <a16:creationId xmlns:a16="http://schemas.microsoft.com/office/drawing/2014/main" id="{84073A44-C929-4446-ABC6-49409AABE5C5}"/>
              </a:ext>
            </a:extLst>
          </p:cNvPr>
          <p:cNvPicPr preferRelativeResize="0"/>
          <p:nvPr/>
        </p:nvPicPr>
        <p:blipFill rotWithShape="1">
          <a:blip r:embed="rId2">
            <a:alphaModFix/>
          </a:blip>
          <a:srcRect/>
          <a:stretch/>
        </p:blipFill>
        <p:spPr>
          <a:xfrm>
            <a:off x="4841682" y="585746"/>
            <a:ext cx="4778966" cy="5486400"/>
          </a:xfrm>
          <a:prstGeom prst="rect">
            <a:avLst/>
          </a:prstGeom>
          <a:noFill/>
          <a:ln>
            <a:noFill/>
          </a:ln>
        </p:spPr>
      </p:pic>
    </p:spTree>
    <p:extLst>
      <p:ext uri="{BB962C8B-B14F-4D97-AF65-F5344CB8AC3E}">
        <p14:creationId xmlns:p14="http://schemas.microsoft.com/office/powerpoint/2010/main" val="45092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5322-E402-43DE-B7A8-B07B3D36AE19}"/>
              </a:ext>
            </a:extLst>
          </p:cNvPr>
          <p:cNvSpPr>
            <a:spLocks noGrp="1"/>
          </p:cNvSpPr>
          <p:nvPr>
            <p:ph type="title"/>
          </p:nvPr>
        </p:nvSpPr>
        <p:spPr/>
        <p:txBody>
          <a:bodyPr/>
          <a:lstStyle/>
          <a:p>
            <a:r>
              <a:rPr lang="en-US" sz="3600" b="0" i="0" u="none" strike="noStrike" cap="none" dirty="0">
                <a:solidFill>
                  <a:srgbClr val="000000"/>
                </a:solidFill>
                <a:latin typeface="Arial"/>
                <a:ea typeface="Arial"/>
                <a:cs typeface="Arial"/>
                <a:sym typeface="Arial"/>
              </a:rPr>
              <a:t>Most people do not consider that </a:t>
            </a:r>
            <a:r>
              <a:rPr lang="en-US" sz="3600" b="1" i="0" u="none" strike="noStrike" cap="none" dirty="0">
                <a:solidFill>
                  <a:srgbClr val="000000"/>
                </a:solidFill>
                <a:latin typeface="Arial"/>
                <a:ea typeface="Arial"/>
                <a:cs typeface="Arial"/>
                <a:sym typeface="Arial"/>
              </a:rPr>
              <a:t>Thoughts Come First.  Behaviors Come Second.</a:t>
            </a:r>
            <a:br>
              <a:rPr lang="en-US" dirty="0"/>
            </a:br>
            <a:endParaRPr lang="en-US" dirty="0"/>
          </a:p>
        </p:txBody>
      </p:sp>
      <p:pic>
        <p:nvPicPr>
          <p:cNvPr id="3" name="Picture 2">
            <a:extLst>
              <a:ext uri="{FF2B5EF4-FFF2-40B4-BE49-F238E27FC236}">
                <a16:creationId xmlns:a16="http://schemas.microsoft.com/office/drawing/2014/main" id="{4BC7A1F7-F9DF-467F-A2AF-BA02D2DF75BA}"/>
              </a:ext>
            </a:extLst>
          </p:cNvPr>
          <p:cNvPicPr>
            <a:picLocks noChangeAspect="1"/>
          </p:cNvPicPr>
          <p:nvPr/>
        </p:nvPicPr>
        <p:blipFill>
          <a:blip r:embed="rId2"/>
          <a:stretch>
            <a:fillRect/>
          </a:stretch>
        </p:blipFill>
        <p:spPr>
          <a:xfrm>
            <a:off x="4455968" y="303026"/>
            <a:ext cx="4759036" cy="3924110"/>
          </a:xfrm>
          <a:prstGeom prst="rect">
            <a:avLst/>
          </a:prstGeom>
        </p:spPr>
      </p:pic>
      <p:sp>
        <p:nvSpPr>
          <p:cNvPr id="5" name="TextBox 4">
            <a:extLst>
              <a:ext uri="{FF2B5EF4-FFF2-40B4-BE49-F238E27FC236}">
                <a16:creationId xmlns:a16="http://schemas.microsoft.com/office/drawing/2014/main" id="{0F2B2F08-956D-4174-9D5A-03CAD7BEE002}"/>
              </a:ext>
            </a:extLst>
          </p:cNvPr>
          <p:cNvSpPr txBox="1"/>
          <p:nvPr/>
        </p:nvSpPr>
        <p:spPr>
          <a:xfrm>
            <a:off x="4268932" y="4359673"/>
            <a:ext cx="6099462" cy="1938992"/>
          </a:xfrm>
          <a:prstGeom prst="rect">
            <a:avLst/>
          </a:prstGeom>
          <a:noFill/>
        </p:spPr>
        <p:txBody>
          <a:bodyPr wrap="square">
            <a:spAutoFit/>
          </a:bodyPr>
          <a:lstStyle/>
          <a:p>
            <a:r>
              <a:rPr lang="en-US" sz="2400" b="0" i="0" u="none" strike="noStrike" cap="none" dirty="0">
                <a:latin typeface="Trebuchet MS"/>
                <a:ea typeface="Trebuchet MS"/>
                <a:cs typeface="Trebuchet MS"/>
                <a:sym typeface="Trebuchet MS"/>
              </a:rPr>
              <a:t>Negative, critical self talk, repeated weight loss failures, unrealistic expectations all contribute to the problem!  </a:t>
            </a:r>
            <a:r>
              <a:rPr lang="en-US" sz="2400" dirty="0">
                <a:latin typeface="Trebuchet MS"/>
                <a:ea typeface="Trebuchet MS"/>
                <a:cs typeface="Trebuchet MS"/>
                <a:sym typeface="Trebuchet MS"/>
              </a:rPr>
              <a:t>Bariatric patients </a:t>
            </a:r>
            <a:r>
              <a:rPr lang="en-US" sz="2400" b="0" i="0" u="none" strike="noStrike" cap="none" dirty="0">
                <a:latin typeface="Trebuchet MS"/>
                <a:ea typeface="Trebuchet MS"/>
                <a:cs typeface="Trebuchet MS"/>
                <a:sym typeface="Trebuchet MS"/>
              </a:rPr>
              <a:t>carry </a:t>
            </a:r>
            <a:r>
              <a:rPr lang="en-US" sz="2400" b="0" i="1" u="none" strike="noStrike" cap="none" dirty="0">
                <a:latin typeface="Trebuchet MS"/>
                <a:ea typeface="Trebuchet MS"/>
                <a:cs typeface="Trebuchet MS"/>
                <a:sym typeface="Trebuchet MS"/>
              </a:rPr>
              <a:t>A LOT </a:t>
            </a:r>
            <a:r>
              <a:rPr lang="en-US" sz="2400" b="0" i="0" u="none" strike="noStrike" cap="none" dirty="0">
                <a:latin typeface="Trebuchet MS"/>
                <a:ea typeface="Trebuchet MS"/>
                <a:cs typeface="Trebuchet MS"/>
                <a:sym typeface="Trebuchet MS"/>
              </a:rPr>
              <a:t>of these negative thoughts don’t they?</a:t>
            </a:r>
            <a:endParaRPr lang="en-US" dirty="0"/>
          </a:p>
        </p:txBody>
      </p:sp>
    </p:spTree>
    <p:extLst>
      <p:ext uri="{BB962C8B-B14F-4D97-AF65-F5344CB8AC3E}">
        <p14:creationId xmlns:p14="http://schemas.microsoft.com/office/powerpoint/2010/main" val="84936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D80A-CC46-4054-AA6F-B49CA1452146}"/>
              </a:ext>
            </a:extLst>
          </p:cNvPr>
          <p:cNvSpPr>
            <a:spLocks noGrp="1"/>
          </p:cNvSpPr>
          <p:nvPr>
            <p:ph type="title"/>
          </p:nvPr>
        </p:nvSpPr>
        <p:spPr/>
        <p:txBody>
          <a:bodyPr>
            <a:normAutofit fontScale="90000"/>
          </a:bodyPr>
          <a:lstStyle/>
          <a:p>
            <a:r>
              <a:rPr lang="en-US" sz="2800" dirty="0">
                <a:solidFill>
                  <a:schemeClr val="tx1"/>
                </a:solidFill>
              </a:rPr>
              <a:t>Consider what’s below the iceberg of Obesity and what Bariatric patients are really dealing with.</a:t>
            </a:r>
            <a:br>
              <a:rPr lang="en-US" sz="2800" dirty="0">
                <a:solidFill>
                  <a:schemeClr val="tx1"/>
                </a:solidFill>
              </a:rPr>
            </a:br>
            <a:br>
              <a:rPr lang="en-US" sz="2800" dirty="0">
                <a:solidFill>
                  <a:schemeClr val="tx1"/>
                </a:solidFill>
              </a:rPr>
            </a:br>
            <a:r>
              <a:rPr lang="en-US" sz="2800" dirty="0">
                <a:solidFill>
                  <a:schemeClr val="tx1"/>
                </a:solidFill>
              </a:rPr>
              <a:t>Look what is at the top of the list: self- esteem/self worth.</a:t>
            </a:r>
            <a:br>
              <a:rPr lang="en-US" sz="2800" dirty="0">
                <a:solidFill>
                  <a:schemeClr val="tx1"/>
                </a:solidFill>
              </a:rPr>
            </a:br>
            <a:br>
              <a:rPr lang="en-US" sz="2800" dirty="0">
                <a:solidFill>
                  <a:schemeClr val="tx1"/>
                </a:solidFill>
              </a:rPr>
            </a:br>
            <a:r>
              <a:rPr lang="en-US" sz="2800" b="1" dirty="0">
                <a:solidFill>
                  <a:schemeClr val="tx1"/>
                </a:solidFill>
              </a:rPr>
              <a:t>We can’t expect WLS to fix these things, but CBT can really help!</a:t>
            </a:r>
          </a:p>
        </p:txBody>
      </p:sp>
      <p:sp>
        <p:nvSpPr>
          <p:cNvPr id="3" name="AutoShape 2">
            <a:extLst>
              <a:ext uri="{FF2B5EF4-FFF2-40B4-BE49-F238E27FC236}">
                <a16:creationId xmlns:a16="http://schemas.microsoft.com/office/drawing/2014/main" id="{5D937451-1C8E-415C-8732-6D5D4783957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C85D9163-51B8-49A9-BC94-E0472BBA6CF4}"/>
              </a:ext>
            </a:extLst>
          </p:cNvPr>
          <p:cNvPicPr>
            <a:picLocks noChangeAspect="1"/>
          </p:cNvPicPr>
          <p:nvPr/>
        </p:nvPicPr>
        <p:blipFill>
          <a:blip r:embed="rId2"/>
          <a:stretch>
            <a:fillRect/>
          </a:stretch>
        </p:blipFill>
        <p:spPr>
          <a:xfrm>
            <a:off x="4398394" y="172529"/>
            <a:ext cx="6447886" cy="6685472"/>
          </a:xfrm>
          <a:prstGeom prst="rect">
            <a:avLst/>
          </a:prstGeom>
        </p:spPr>
      </p:pic>
      <p:sp>
        <p:nvSpPr>
          <p:cNvPr id="5" name="Arrow: Right 4">
            <a:extLst>
              <a:ext uri="{FF2B5EF4-FFF2-40B4-BE49-F238E27FC236}">
                <a16:creationId xmlns:a16="http://schemas.microsoft.com/office/drawing/2014/main" id="{65230D97-B8EF-48D7-B8AD-E060EEF29431}"/>
              </a:ext>
            </a:extLst>
          </p:cNvPr>
          <p:cNvSpPr/>
          <p:nvPr/>
        </p:nvSpPr>
        <p:spPr>
          <a:xfrm>
            <a:off x="3419986" y="1650520"/>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442975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12284</TotalTime>
  <Words>1428</Words>
  <Application>Microsoft Office PowerPoint</Application>
  <PresentationFormat>Widescreen</PresentationFormat>
  <Paragraphs>101</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Comic Sans MS</vt:lpstr>
      <vt:lpstr>Corbel</vt:lpstr>
      <vt:lpstr>Helvetica Neue</vt:lpstr>
      <vt:lpstr>Trebuchet MS</vt:lpstr>
      <vt:lpstr>Verdana</vt:lpstr>
      <vt:lpstr>Wingdings</vt:lpstr>
      <vt:lpstr>Wingdings 2</vt:lpstr>
      <vt:lpstr>Frame</vt:lpstr>
      <vt:lpstr>Boosting Self-Esteem After Bariatric Surgery with Cognitive Behavioral Training!</vt:lpstr>
      <vt:lpstr>   What you will learn from attending  my presentation today!</vt:lpstr>
      <vt:lpstr>All 3 ingredients work together synergistically…but Thoughts come First .  CBT programs the Mind to align behaviors  to the desired outcome   CBT lives in the THINK category. </vt:lpstr>
      <vt:lpstr>SOUND FAMILIAR?  How many of you have said this to yourself?</vt:lpstr>
      <vt:lpstr>The Self Sabotaging, Negative Mindset is the #1 Cause of “Diet Failure” </vt:lpstr>
      <vt:lpstr>We NEED a Paradigm Shift when it comes to addressing</vt:lpstr>
      <vt:lpstr> As it relates to weight loss… the mind is the leader of all actions.  Actions are the direct result of Mind over Thoughts.  Negative mind-Negative life. </vt:lpstr>
      <vt:lpstr>Most people do not consider that Thoughts Come First.  Behaviors Come Second. </vt:lpstr>
      <vt:lpstr>Consider what’s below the iceberg of Obesity and what Bariatric patients are really dealing with.  Look what is at the top of the list: self- esteem/self worth.  We can’t expect WLS to fix these things, but CBT can really help!</vt:lpstr>
      <vt:lpstr>    </vt:lpstr>
      <vt:lpstr>We do 3 things as Human Beings-   Think, Feel, &amp; Act  Here is the CBT Model </vt:lpstr>
      <vt:lpstr>   I teach powerful CBT group education programs to help Bariatric patients achieve their goals.  I          GROUPS!</vt:lpstr>
      <vt:lpstr> The program I created using this workbook, 11 Weeks to Self Esteem,  is spot on for Bariatric patients.  I have been teaching  Dr. Burns’ CBT concepts in groups from this workbook since 2002 and have done hundreds of groups.</vt:lpstr>
      <vt:lpstr>What do group members learn in 11 Weeks?  SOOO MUCH! It’s incredible.</vt:lpstr>
      <vt:lpstr>So…What’s the connection between weight loss and self-esteem?</vt:lpstr>
      <vt:lpstr>Tips for improving Self- Esteem! </vt:lpstr>
      <vt:lpstr>What do participants say about the 11 Weeks to Self Esteem Course?</vt:lpstr>
      <vt:lpstr>Meet Dana</vt:lpstr>
      <vt:lpstr>MEET Kristen, a graduate of the 11 Weeks to Self Esteem Program</vt:lpstr>
      <vt:lpstr>For more information about the online 11 Weeks to Self-Esteem Group Education Course, contact:   Dawn O’Meally, MSW, LCSW-C dao@tcc4change.com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Bariatric Patients with Cognitive Behavioral Self-Esteem Training</dc:title>
  <dc:creator>Dawn O'Meally</dc:creator>
  <cp:lastModifiedBy>Dawn OMeally</cp:lastModifiedBy>
  <cp:revision>22</cp:revision>
  <dcterms:created xsi:type="dcterms:W3CDTF">2022-01-23T17:17:54Z</dcterms:created>
  <dcterms:modified xsi:type="dcterms:W3CDTF">2022-06-13T02:35:39Z</dcterms:modified>
</cp:coreProperties>
</file>